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s/slide49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7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48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27.xml" ContentType="application/vnd.openxmlformats-officedocument.presentationml.notesSlide+xml"/>
  <Override PartName="/ppt/slideLayouts/slideLayout12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28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handoutMasters/handoutMaster1.xml" ContentType="application/vnd.openxmlformats-officedocument.presentationml.handoutMaster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gs/tag2.xml" ContentType="application/vnd.openxmlformats-officedocument.presentationml.tag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ags/tag1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1"/>
  </p:notesMasterIdLst>
  <p:handoutMasterIdLst>
    <p:handoutMasterId r:id="rId72"/>
  </p:handoutMasterIdLst>
  <p:sldIdLst>
    <p:sldId id="290" r:id="rId2"/>
    <p:sldId id="402" r:id="rId3"/>
    <p:sldId id="462" r:id="rId4"/>
    <p:sldId id="461" r:id="rId5"/>
    <p:sldId id="464" r:id="rId6"/>
    <p:sldId id="477" r:id="rId7"/>
    <p:sldId id="483" r:id="rId8"/>
    <p:sldId id="484" r:id="rId9"/>
    <p:sldId id="466" r:id="rId10"/>
    <p:sldId id="471" r:id="rId11"/>
    <p:sldId id="498" r:id="rId12"/>
    <p:sldId id="499" r:id="rId13"/>
    <p:sldId id="500" r:id="rId14"/>
    <p:sldId id="488" r:id="rId15"/>
    <p:sldId id="501" r:id="rId16"/>
    <p:sldId id="482" r:id="rId17"/>
    <p:sldId id="473" r:id="rId18"/>
    <p:sldId id="480" r:id="rId19"/>
    <p:sldId id="470" r:id="rId20"/>
    <p:sldId id="474" r:id="rId21"/>
    <p:sldId id="476" r:id="rId22"/>
    <p:sldId id="489" r:id="rId23"/>
    <p:sldId id="410" r:id="rId24"/>
    <p:sldId id="415" r:id="rId25"/>
    <p:sldId id="416" r:id="rId26"/>
    <p:sldId id="411" r:id="rId27"/>
    <p:sldId id="467" r:id="rId28"/>
    <p:sldId id="468" r:id="rId29"/>
    <p:sldId id="394" r:id="rId30"/>
    <p:sldId id="396" r:id="rId31"/>
    <p:sldId id="381" r:id="rId32"/>
    <p:sldId id="397" r:id="rId33"/>
    <p:sldId id="455" r:id="rId34"/>
    <p:sldId id="447" r:id="rId35"/>
    <p:sldId id="456" r:id="rId36"/>
    <p:sldId id="448" r:id="rId37"/>
    <p:sldId id="502" r:id="rId38"/>
    <p:sldId id="414" r:id="rId39"/>
    <p:sldId id="419" r:id="rId40"/>
    <p:sldId id="417" r:id="rId41"/>
    <p:sldId id="457" r:id="rId42"/>
    <p:sldId id="407" r:id="rId43"/>
    <p:sldId id="436" r:id="rId44"/>
    <p:sldId id="434" r:id="rId45"/>
    <p:sldId id="490" r:id="rId46"/>
    <p:sldId id="412" r:id="rId47"/>
    <p:sldId id="491" r:id="rId48"/>
    <p:sldId id="492" r:id="rId49"/>
    <p:sldId id="442" r:id="rId50"/>
    <p:sldId id="493" r:id="rId51"/>
    <p:sldId id="494" r:id="rId52"/>
    <p:sldId id="433" r:id="rId53"/>
    <p:sldId id="496" r:id="rId54"/>
    <p:sldId id="497" r:id="rId55"/>
    <p:sldId id="413" r:id="rId56"/>
    <p:sldId id="459" r:id="rId57"/>
    <p:sldId id="503" r:id="rId58"/>
    <p:sldId id="427" r:id="rId59"/>
    <p:sldId id="495" r:id="rId60"/>
    <p:sldId id="437" r:id="rId61"/>
    <p:sldId id="439" r:id="rId62"/>
    <p:sldId id="430" r:id="rId63"/>
    <p:sldId id="438" r:id="rId64"/>
    <p:sldId id="429" r:id="rId65"/>
    <p:sldId id="440" r:id="rId66"/>
    <p:sldId id="423" r:id="rId67"/>
    <p:sldId id="424" r:id="rId68"/>
    <p:sldId id="451" r:id="rId69"/>
    <p:sldId id="450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509" autoAdjust="0"/>
    <p:restoredTop sz="94753"/>
  </p:normalViewPr>
  <p:slideViewPr>
    <p:cSldViewPr snapToGrid="0" snapToObjects="1">
      <p:cViewPr>
        <p:scale>
          <a:sx n="96" d="100"/>
          <a:sy n="96" d="100"/>
        </p:scale>
        <p:origin x="-58" y="3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-3784"/>
    </p:cViewPr>
  </p:sorterViewPr>
  <p:notesViewPr>
    <p:cSldViewPr snapToGrid="0" snapToObjects="1">
      <p:cViewPr varScale="1">
        <p:scale>
          <a:sx n="85" d="100"/>
          <a:sy n="85" d="100"/>
        </p:scale>
        <p:origin x="35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79" Type="http://schemas.openxmlformats.org/officeDocument/2006/relationships/customXml" Target="../customXml/item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550DC-534B-4D43-AC4C-BA6C05AAB36D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304A6-F705-664E-A204-76F2DF029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26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D95F5-7F88-3B4D-85FF-A1461CE3EC59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51E12-782B-4D49-8742-07387E986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22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1E12-782B-4D49-8742-07387E9862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3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1E12-782B-4D49-8742-07387E98622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55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1E12-782B-4D49-8742-07387E9862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7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1E12-782B-4D49-8742-07387E9862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66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1E12-782B-4D49-8742-07387E9862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06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1E12-782B-4D49-8742-07387E9862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00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1E12-782B-4D49-8742-07387E98622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7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1E12-782B-4D49-8742-07387E98622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58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1E12-782B-4D49-8742-07387E98622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24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1E12-782B-4D49-8742-07387E98622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20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1E12-782B-4D49-8742-07387E98622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1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1E12-782B-4D49-8742-07387E9862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39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1E12-782B-4D49-8742-07387E98622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29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1E12-782B-4D49-8742-07387E98622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73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1E12-782B-4D49-8742-07387E98622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93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1E12-782B-4D49-8742-07387E98622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49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1E12-782B-4D49-8742-07387E98622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10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1E12-782B-4D49-8742-07387E98622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34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1E12-782B-4D49-8742-07387E98622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54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1E12-782B-4D49-8742-07387E98622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28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A82ADF-AD66-4E89-A556-B6D5EFC4DA69}" type="slidenum">
              <a:rPr lang="en-AU" smtClean="0"/>
              <a:pPr>
                <a:defRPr/>
              </a:pPr>
              <a:t>66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18685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A82ADF-AD66-4E89-A556-B6D5EFC4DA69}" type="slidenum">
              <a:rPr lang="en-AU" smtClean="0"/>
              <a:pPr>
                <a:defRPr/>
              </a:pPr>
              <a:t>67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23780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1E12-782B-4D49-8742-07387E9862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2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1E12-782B-4D49-8742-07387E9862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1E12-782B-4D49-8742-07387E9862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78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1E12-782B-4D49-8742-07387E9862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39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1E12-782B-4D49-8742-07387E9862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95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1E12-782B-4D49-8742-07387E9862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1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1E12-782B-4D49-8742-07387E9862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39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owerPoint Blue Ti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444" cy="6859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black">
          <a:xfrm>
            <a:off x="343478" y="5549714"/>
            <a:ext cx="1237905" cy="946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9885" tIns="44943" rIns="89885" bIns="44943">
            <a:spAutoFit/>
          </a:bodyPr>
          <a:lstStyle>
            <a:lvl1pPr defTabSz="1019175"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509588" defTabSz="1019175"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019175" defTabSz="1019175"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528763" defTabSz="1019175"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38350" defTabSz="1019175"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495550" defTabSz="1019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52750" defTabSz="1019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09950" defTabSz="1019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67150" defTabSz="1019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lnSpc>
                <a:spcPct val="140000"/>
              </a:lnSpc>
              <a:defRPr/>
            </a:pPr>
            <a:r>
              <a:rPr lang="en-US" altLang="en-US" sz="794" smtClean="0">
                <a:latin typeface="Arial" panose="020B0604020202020204" pitchFamily="34" charset="0"/>
                <a:ea typeface="ＭＳ Ｐゴシック" panose="020B0600070205080204" pitchFamily="34" charset="-128"/>
              </a:rPr>
              <a:t>Standards</a:t>
            </a:r>
          </a:p>
          <a:p>
            <a:pPr>
              <a:lnSpc>
                <a:spcPct val="140000"/>
              </a:lnSpc>
              <a:defRPr/>
            </a:pPr>
            <a:r>
              <a:rPr lang="en-US" altLang="en-US" sz="794" smtClean="0">
                <a:latin typeface="Arial" panose="020B0604020202020204" pitchFamily="34" charset="0"/>
                <a:ea typeface="ＭＳ Ｐゴシック" panose="020B0600070205080204" pitchFamily="34" charset="-128"/>
              </a:rPr>
              <a:t>Certification</a:t>
            </a:r>
          </a:p>
          <a:p>
            <a:pPr>
              <a:lnSpc>
                <a:spcPct val="140000"/>
              </a:lnSpc>
              <a:defRPr/>
            </a:pPr>
            <a:r>
              <a:rPr lang="en-US" altLang="en-US" sz="794" smtClean="0">
                <a:latin typeface="Arial" panose="020B0604020202020204" pitchFamily="34" charset="0"/>
                <a:ea typeface="ＭＳ Ｐゴシック" panose="020B0600070205080204" pitchFamily="34" charset="-128"/>
              </a:rPr>
              <a:t>Education &amp; Training</a:t>
            </a:r>
          </a:p>
          <a:p>
            <a:pPr>
              <a:lnSpc>
                <a:spcPct val="140000"/>
              </a:lnSpc>
              <a:defRPr/>
            </a:pPr>
            <a:r>
              <a:rPr lang="en-US" altLang="en-US" sz="794" smtClean="0">
                <a:latin typeface="Arial" panose="020B0604020202020204" pitchFamily="34" charset="0"/>
                <a:ea typeface="ＭＳ Ｐゴシック" panose="020B0600070205080204" pitchFamily="34" charset="-128"/>
              </a:rPr>
              <a:t>Publishing</a:t>
            </a:r>
          </a:p>
          <a:p>
            <a:pPr>
              <a:lnSpc>
                <a:spcPct val="140000"/>
              </a:lnSpc>
              <a:defRPr/>
            </a:pPr>
            <a:r>
              <a:rPr lang="en-US" altLang="en-US" sz="794" smtClean="0">
                <a:latin typeface="Arial" panose="020B0604020202020204" pitchFamily="34" charset="0"/>
                <a:ea typeface="ＭＳ Ｐゴシック" panose="020B0600070205080204" pitchFamily="34" charset="-128"/>
              </a:rPr>
              <a:t>Conferences &amp; Exhibits</a:t>
            </a:r>
            <a:endParaRPr lang="en-US" altLang="en-US" sz="2382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6" name="Rectangle 8"/>
          <p:cNvSpPr>
            <a:spLocks noChangeArrowheads="1"/>
          </p:cNvSpPr>
          <p:nvPr userDrawn="1"/>
        </p:nvSpPr>
        <p:spPr bwMode="white">
          <a:xfrm>
            <a:off x="7758545" y="6454588"/>
            <a:ext cx="554182" cy="26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>
              <a:defRPr/>
            </a:pPr>
            <a:fld id="{3703261A-F309-4FBB-A821-E850C6427EDA}" type="slidenum">
              <a:rPr lang="en-US" altLang="en-US" sz="882" smtClean="0">
                <a:latin typeface="Arial" panose="020B0604020202020204" pitchFamily="34" charset="0"/>
              </a:rPr>
              <a:pPr algn="r">
                <a:defRPr/>
              </a:pPr>
              <a:t>‹#›</a:t>
            </a:fld>
            <a:endParaRPr lang="en-US" altLang="en-US" sz="882" smtClean="0">
              <a:latin typeface="Arial" panose="020B0604020202020204" pitchFamily="34" charset="0"/>
            </a:endParaRPr>
          </a:p>
        </p:txBody>
      </p:sp>
      <p:sp>
        <p:nvSpPr>
          <p:cNvPr id="1418243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3553114" y="3115236"/>
            <a:ext cx="5286375" cy="1371320"/>
          </a:xfrm>
        </p:spPr>
        <p:txBody>
          <a:bodyPr/>
          <a:lstStyle>
            <a:lvl1pPr>
              <a:defRPr sz="317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1418244" name="Rectangle 4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553114" y="4496361"/>
            <a:ext cx="5286375" cy="129427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2015 ISA</a:t>
            </a:r>
          </a:p>
        </p:txBody>
      </p:sp>
    </p:spTree>
    <p:extLst>
      <p:ext uri="{BB962C8B-B14F-4D97-AF65-F5344CB8AC3E}">
        <p14:creationId xmlns:p14="http://schemas.microsoft.com/office/powerpoint/2010/main" val="1568792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May 2015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2015 ISA</a:t>
            </a:r>
          </a:p>
        </p:txBody>
      </p:sp>
    </p:spTree>
    <p:extLst>
      <p:ext uri="{BB962C8B-B14F-4D97-AF65-F5344CB8AC3E}">
        <p14:creationId xmlns:p14="http://schemas.microsoft.com/office/powerpoint/2010/main" val="1418668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8546" y="537883"/>
            <a:ext cx="2121477" cy="548247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4114" y="537883"/>
            <a:ext cx="6225886" cy="548247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May 2015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2015 ISA</a:t>
            </a:r>
          </a:p>
        </p:txBody>
      </p:sp>
    </p:spTree>
    <p:extLst>
      <p:ext uri="{BB962C8B-B14F-4D97-AF65-F5344CB8AC3E}">
        <p14:creationId xmlns:p14="http://schemas.microsoft.com/office/powerpoint/2010/main" val="538803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14" y="537882"/>
            <a:ext cx="7772977" cy="78021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52136" y="1371320"/>
            <a:ext cx="4059671" cy="4649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0353" y="1371320"/>
            <a:ext cx="4059670" cy="4649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May 2015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2015 ISA</a:t>
            </a:r>
          </a:p>
        </p:txBody>
      </p:sp>
    </p:spTree>
    <p:extLst>
      <p:ext uri="{BB962C8B-B14F-4D97-AF65-F5344CB8AC3E}">
        <p14:creationId xmlns:p14="http://schemas.microsoft.com/office/powerpoint/2010/main" val="2876238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14" y="537882"/>
            <a:ext cx="7772977" cy="78021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52137" y="1371320"/>
            <a:ext cx="8257886" cy="464904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May 2015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2015 ISA</a:t>
            </a:r>
          </a:p>
        </p:txBody>
      </p:sp>
    </p:spTree>
    <p:extLst>
      <p:ext uri="{BB962C8B-B14F-4D97-AF65-F5344CB8AC3E}">
        <p14:creationId xmlns:p14="http://schemas.microsoft.com/office/powerpoint/2010/main" val="1191386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defRPr sz="2400"/>
            </a:lvl1pPr>
            <a:lvl2pPr marL="457200" indent="-228600">
              <a:defRPr sz="2400"/>
            </a:lvl2pPr>
            <a:lvl3pPr marL="685800" indent="-228600"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 smtClean="0"/>
              <a:t>Feb 2016</a:t>
            </a:r>
            <a:endParaRPr lang="en-US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2015 ISA</a:t>
            </a:r>
          </a:p>
        </p:txBody>
      </p:sp>
    </p:spTree>
    <p:extLst>
      <p:ext uri="{BB962C8B-B14F-4D97-AF65-F5344CB8AC3E}">
        <p14:creationId xmlns:p14="http://schemas.microsoft.com/office/powerpoint/2010/main" val="4000452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455" y="1710298"/>
            <a:ext cx="7886989" cy="2851897"/>
          </a:xfrm>
        </p:spPr>
        <p:txBody>
          <a:bodyPr anchor="b"/>
          <a:lstStyle>
            <a:lvl1pPr>
              <a:defRPr sz="5294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455" y="4588809"/>
            <a:ext cx="7886989" cy="1500188"/>
          </a:xfrm>
        </p:spPr>
        <p:txBody>
          <a:bodyPr/>
          <a:lstStyle>
            <a:lvl1pPr marL="0" indent="0">
              <a:buNone/>
              <a:defRPr sz="2118"/>
            </a:lvl1pPr>
            <a:lvl2pPr marL="403433" indent="0">
              <a:buNone/>
              <a:defRPr sz="1765"/>
            </a:lvl2pPr>
            <a:lvl3pPr marL="806867" indent="0">
              <a:buNone/>
              <a:defRPr sz="1588"/>
            </a:lvl3pPr>
            <a:lvl4pPr marL="1210300" indent="0">
              <a:buNone/>
              <a:defRPr sz="1412"/>
            </a:lvl4pPr>
            <a:lvl5pPr marL="1613733" indent="0">
              <a:buNone/>
              <a:defRPr sz="1412"/>
            </a:lvl5pPr>
            <a:lvl6pPr marL="2017166" indent="0">
              <a:buNone/>
              <a:defRPr sz="1412"/>
            </a:lvl6pPr>
            <a:lvl7pPr marL="2420600" indent="0">
              <a:buNone/>
              <a:defRPr sz="1412"/>
            </a:lvl7pPr>
            <a:lvl8pPr marL="2824033" indent="0">
              <a:buNone/>
              <a:defRPr sz="1412"/>
            </a:lvl8pPr>
            <a:lvl9pPr marL="3227466" indent="0">
              <a:buNone/>
              <a:defRPr sz="141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 smtClean="0"/>
              <a:t>Feb 2016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2015 ISA</a:t>
            </a:r>
          </a:p>
        </p:txBody>
      </p:sp>
    </p:spTree>
    <p:extLst>
      <p:ext uri="{BB962C8B-B14F-4D97-AF65-F5344CB8AC3E}">
        <p14:creationId xmlns:p14="http://schemas.microsoft.com/office/powerpoint/2010/main" val="3100744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136" y="1371320"/>
            <a:ext cx="4059671" cy="4649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0353" y="1371320"/>
            <a:ext cx="4059670" cy="4649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 smtClean="0"/>
              <a:t>Feb 2016</a:t>
            </a:r>
            <a:endParaRPr lang="en-US" alt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2015 ISA</a:t>
            </a:r>
          </a:p>
        </p:txBody>
      </p:sp>
    </p:spTree>
    <p:extLst>
      <p:ext uri="{BB962C8B-B14F-4D97-AF65-F5344CB8AC3E}">
        <p14:creationId xmlns:p14="http://schemas.microsoft.com/office/powerpoint/2010/main" val="2433064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227" y="365593"/>
            <a:ext cx="7886989" cy="132509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227" y="1680883"/>
            <a:ext cx="3869171" cy="823632"/>
          </a:xfrm>
        </p:spPr>
        <p:txBody>
          <a:bodyPr anchor="b"/>
          <a:lstStyle>
            <a:lvl1pPr marL="0" indent="0">
              <a:buNone/>
              <a:defRPr sz="2118" b="1"/>
            </a:lvl1pPr>
            <a:lvl2pPr marL="403433" indent="0">
              <a:buNone/>
              <a:defRPr sz="1765" b="1"/>
            </a:lvl2pPr>
            <a:lvl3pPr marL="806867" indent="0">
              <a:buNone/>
              <a:defRPr sz="1588" b="1"/>
            </a:lvl3pPr>
            <a:lvl4pPr marL="1210300" indent="0">
              <a:buNone/>
              <a:defRPr sz="1412" b="1"/>
            </a:lvl4pPr>
            <a:lvl5pPr marL="1613733" indent="0">
              <a:buNone/>
              <a:defRPr sz="1412" b="1"/>
            </a:lvl5pPr>
            <a:lvl6pPr marL="2017166" indent="0">
              <a:buNone/>
              <a:defRPr sz="1412" b="1"/>
            </a:lvl6pPr>
            <a:lvl7pPr marL="2420600" indent="0">
              <a:buNone/>
              <a:defRPr sz="1412" b="1"/>
            </a:lvl7pPr>
            <a:lvl8pPr marL="2824033" indent="0">
              <a:buNone/>
              <a:defRPr sz="1412" b="1"/>
            </a:lvl8pPr>
            <a:lvl9pPr marL="3227466" indent="0">
              <a:buNone/>
              <a:defRPr sz="141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227" y="2504515"/>
            <a:ext cx="3869171" cy="36853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727" y="1680883"/>
            <a:ext cx="3886489" cy="823632"/>
          </a:xfrm>
        </p:spPr>
        <p:txBody>
          <a:bodyPr anchor="b"/>
          <a:lstStyle>
            <a:lvl1pPr marL="0" indent="0">
              <a:buNone/>
              <a:defRPr sz="2118" b="1"/>
            </a:lvl1pPr>
            <a:lvl2pPr marL="403433" indent="0">
              <a:buNone/>
              <a:defRPr sz="1765" b="1"/>
            </a:lvl2pPr>
            <a:lvl3pPr marL="806867" indent="0">
              <a:buNone/>
              <a:defRPr sz="1588" b="1"/>
            </a:lvl3pPr>
            <a:lvl4pPr marL="1210300" indent="0">
              <a:buNone/>
              <a:defRPr sz="1412" b="1"/>
            </a:lvl4pPr>
            <a:lvl5pPr marL="1613733" indent="0">
              <a:buNone/>
              <a:defRPr sz="1412" b="1"/>
            </a:lvl5pPr>
            <a:lvl6pPr marL="2017166" indent="0">
              <a:buNone/>
              <a:defRPr sz="1412" b="1"/>
            </a:lvl6pPr>
            <a:lvl7pPr marL="2420600" indent="0">
              <a:buNone/>
              <a:defRPr sz="1412" b="1"/>
            </a:lvl7pPr>
            <a:lvl8pPr marL="2824033" indent="0">
              <a:buNone/>
              <a:defRPr sz="1412" b="1"/>
            </a:lvl8pPr>
            <a:lvl9pPr marL="3227466" indent="0">
              <a:buNone/>
              <a:defRPr sz="141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727" y="2504515"/>
            <a:ext cx="3886489" cy="36853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 smtClean="0"/>
              <a:t>Feb 2016</a:t>
            </a:r>
            <a:endParaRPr lang="en-US" alt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2015 ISA</a:t>
            </a:r>
          </a:p>
        </p:txBody>
      </p:sp>
    </p:spTree>
    <p:extLst>
      <p:ext uri="{BB962C8B-B14F-4D97-AF65-F5344CB8AC3E}">
        <p14:creationId xmlns:p14="http://schemas.microsoft.com/office/powerpoint/2010/main" val="1815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 smtClean="0"/>
              <a:t>Feb 2016</a:t>
            </a:r>
            <a:endParaRPr lang="en-US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2015 ISA</a:t>
            </a:r>
          </a:p>
        </p:txBody>
      </p:sp>
    </p:spTree>
    <p:extLst>
      <p:ext uri="{BB962C8B-B14F-4D97-AF65-F5344CB8AC3E}">
        <p14:creationId xmlns:p14="http://schemas.microsoft.com/office/powerpoint/2010/main" val="1548852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 smtClean="0"/>
              <a:t>Feb 2016</a:t>
            </a:r>
            <a:endParaRPr lang="en-US" alt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2015 ISA</a:t>
            </a:r>
          </a:p>
        </p:txBody>
      </p:sp>
    </p:spTree>
    <p:extLst>
      <p:ext uri="{BB962C8B-B14F-4D97-AF65-F5344CB8AC3E}">
        <p14:creationId xmlns:p14="http://schemas.microsoft.com/office/powerpoint/2010/main" val="2069860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227" y="456640"/>
            <a:ext cx="2949864" cy="1601041"/>
          </a:xfrm>
        </p:spPr>
        <p:txBody>
          <a:bodyPr anchor="b"/>
          <a:lstStyle>
            <a:lvl1pPr>
              <a:defRPr sz="2824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932" y="987519"/>
            <a:ext cx="4628285" cy="4873158"/>
          </a:xfrm>
        </p:spPr>
        <p:txBody>
          <a:bodyPr/>
          <a:lstStyle>
            <a:lvl1pPr>
              <a:defRPr sz="2824"/>
            </a:lvl1pPr>
            <a:lvl2pPr>
              <a:defRPr sz="2471"/>
            </a:lvl2pPr>
            <a:lvl3pPr>
              <a:defRPr sz="2118"/>
            </a:lvl3pPr>
            <a:lvl4pPr>
              <a:defRPr sz="1765"/>
            </a:lvl4pPr>
            <a:lvl5pPr>
              <a:defRPr sz="1765"/>
            </a:lvl5pPr>
            <a:lvl6pPr>
              <a:defRPr sz="1765"/>
            </a:lvl6pPr>
            <a:lvl7pPr>
              <a:defRPr sz="1765"/>
            </a:lvl7pPr>
            <a:lvl8pPr>
              <a:defRPr sz="1765"/>
            </a:lvl8pPr>
            <a:lvl9pPr>
              <a:defRPr sz="176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227" y="2057681"/>
            <a:ext cx="2949864" cy="3811400"/>
          </a:xfrm>
        </p:spPr>
        <p:txBody>
          <a:bodyPr/>
          <a:lstStyle>
            <a:lvl1pPr marL="0" indent="0">
              <a:buNone/>
              <a:defRPr sz="1412"/>
            </a:lvl1pPr>
            <a:lvl2pPr marL="403433" indent="0">
              <a:buNone/>
              <a:defRPr sz="1235"/>
            </a:lvl2pPr>
            <a:lvl3pPr marL="806867" indent="0">
              <a:buNone/>
              <a:defRPr sz="1059"/>
            </a:lvl3pPr>
            <a:lvl4pPr marL="1210300" indent="0">
              <a:buNone/>
              <a:defRPr sz="882"/>
            </a:lvl4pPr>
            <a:lvl5pPr marL="1613733" indent="0">
              <a:buNone/>
              <a:defRPr sz="882"/>
            </a:lvl5pPr>
            <a:lvl6pPr marL="2017166" indent="0">
              <a:buNone/>
              <a:defRPr sz="882"/>
            </a:lvl6pPr>
            <a:lvl7pPr marL="2420600" indent="0">
              <a:buNone/>
              <a:defRPr sz="882"/>
            </a:lvl7pPr>
            <a:lvl8pPr marL="2824033" indent="0">
              <a:buNone/>
              <a:defRPr sz="882"/>
            </a:lvl8pPr>
            <a:lvl9pPr marL="3227466" indent="0">
              <a:buNone/>
              <a:defRPr sz="88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 smtClean="0"/>
              <a:t>Feb 2016</a:t>
            </a:r>
          </a:p>
          <a:p>
            <a:pPr>
              <a:defRPr/>
            </a:pPr>
            <a:endParaRPr lang="en-US" alt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2015 ISA</a:t>
            </a:r>
          </a:p>
        </p:txBody>
      </p:sp>
    </p:spTree>
    <p:extLst>
      <p:ext uri="{BB962C8B-B14F-4D97-AF65-F5344CB8AC3E}">
        <p14:creationId xmlns:p14="http://schemas.microsoft.com/office/powerpoint/2010/main" val="2173913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227" y="456640"/>
            <a:ext cx="2949864" cy="1601041"/>
          </a:xfrm>
        </p:spPr>
        <p:txBody>
          <a:bodyPr anchor="b"/>
          <a:lstStyle>
            <a:lvl1pPr>
              <a:defRPr sz="2824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932" y="987519"/>
            <a:ext cx="4628285" cy="4873158"/>
          </a:xfrm>
        </p:spPr>
        <p:txBody>
          <a:bodyPr/>
          <a:lstStyle>
            <a:lvl1pPr marL="0" indent="0">
              <a:buNone/>
              <a:defRPr sz="2824"/>
            </a:lvl1pPr>
            <a:lvl2pPr marL="403433" indent="0">
              <a:buNone/>
              <a:defRPr sz="2471"/>
            </a:lvl2pPr>
            <a:lvl3pPr marL="806867" indent="0">
              <a:buNone/>
              <a:defRPr sz="2118"/>
            </a:lvl3pPr>
            <a:lvl4pPr marL="1210300" indent="0">
              <a:buNone/>
              <a:defRPr sz="1765"/>
            </a:lvl4pPr>
            <a:lvl5pPr marL="1613733" indent="0">
              <a:buNone/>
              <a:defRPr sz="1765"/>
            </a:lvl5pPr>
            <a:lvl6pPr marL="2017166" indent="0">
              <a:buNone/>
              <a:defRPr sz="1765"/>
            </a:lvl6pPr>
            <a:lvl7pPr marL="2420600" indent="0">
              <a:buNone/>
              <a:defRPr sz="1765"/>
            </a:lvl7pPr>
            <a:lvl8pPr marL="2824033" indent="0">
              <a:buNone/>
              <a:defRPr sz="1765"/>
            </a:lvl8pPr>
            <a:lvl9pPr marL="3227466" indent="0">
              <a:buNone/>
              <a:defRPr sz="1765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227" y="2057681"/>
            <a:ext cx="2949864" cy="3811400"/>
          </a:xfrm>
        </p:spPr>
        <p:txBody>
          <a:bodyPr/>
          <a:lstStyle>
            <a:lvl1pPr marL="0" indent="0">
              <a:buNone/>
              <a:defRPr sz="1412"/>
            </a:lvl1pPr>
            <a:lvl2pPr marL="403433" indent="0">
              <a:buNone/>
              <a:defRPr sz="1235"/>
            </a:lvl2pPr>
            <a:lvl3pPr marL="806867" indent="0">
              <a:buNone/>
              <a:defRPr sz="1059"/>
            </a:lvl3pPr>
            <a:lvl4pPr marL="1210300" indent="0">
              <a:buNone/>
              <a:defRPr sz="882"/>
            </a:lvl4pPr>
            <a:lvl5pPr marL="1613733" indent="0">
              <a:buNone/>
              <a:defRPr sz="882"/>
            </a:lvl5pPr>
            <a:lvl6pPr marL="2017166" indent="0">
              <a:buNone/>
              <a:defRPr sz="882"/>
            </a:lvl6pPr>
            <a:lvl7pPr marL="2420600" indent="0">
              <a:buNone/>
              <a:defRPr sz="882"/>
            </a:lvl7pPr>
            <a:lvl8pPr marL="2824033" indent="0">
              <a:buNone/>
              <a:defRPr sz="882"/>
            </a:lvl8pPr>
            <a:lvl9pPr marL="3227466" indent="0">
              <a:buNone/>
              <a:defRPr sz="88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May 2015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2015 ISA</a:t>
            </a:r>
          </a:p>
        </p:txBody>
      </p:sp>
    </p:spTree>
    <p:extLst>
      <p:ext uri="{BB962C8B-B14F-4D97-AF65-F5344CB8AC3E}">
        <p14:creationId xmlns:p14="http://schemas.microsoft.com/office/powerpoint/2010/main" val="3189669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werPoint White Text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080" y="-36419"/>
            <a:ext cx="9217603" cy="6932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black">
          <a:xfrm>
            <a:off x="124114" y="537882"/>
            <a:ext cx="7772977" cy="780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870" tIns="50935" rIns="101870" bIns="509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black">
          <a:xfrm>
            <a:off x="352137" y="1371320"/>
            <a:ext cx="8257886" cy="464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870" tIns="50935" rIns="101870" bIns="509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white">
          <a:xfrm>
            <a:off x="7758545" y="6454588"/>
            <a:ext cx="554182" cy="26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>
              <a:defRPr/>
            </a:pPr>
            <a:fld id="{B44CA1D6-C90D-4ED3-9A03-CCD7E0C0F2FF}" type="slidenum">
              <a:rPr lang="en-US" altLang="en-US" sz="882" smtClean="0">
                <a:latin typeface="Arial" panose="020B0604020202020204" pitchFamily="34" charset="0"/>
              </a:rPr>
              <a:pPr algn="r">
                <a:defRPr/>
              </a:pPr>
              <a:t>‹#›</a:t>
            </a:fld>
            <a:endParaRPr lang="en-US" altLang="en-US" sz="882" smtClean="0">
              <a:latin typeface="Arial" panose="020B0604020202020204" pitchFamily="34" charset="0"/>
            </a:endParaRPr>
          </a:p>
        </p:txBody>
      </p:sp>
      <p:sp>
        <p:nvSpPr>
          <p:cNvPr id="1417223" name="Rectangle 7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346364" y="6454588"/>
            <a:ext cx="1939636" cy="201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E313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82"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r>
              <a:rPr lang="en-US" altLang="en-US"/>
              <a:t>May 2015</a:t>
            </a:r>
          </a:p>
        </p:txBody>
      </p:sp>
      <p:sp>
        <p:nvSpPr>
          <p:cNvPr id="1417224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62727" y="6454588"/>
            <a:ext cx="4618182" cy="201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82">
                <a:latin typeface="+mn-lt"/>
              </a:defRPr>
            </a:lvl1pPr>
          </a:lstStyle>
          <a:p>
            <a:pPr>
              <a:defRPr/>
            </a:pPr>
            <a:r>
              <a:rPr lang="en-US" altLang="en-US"/>
              <a:t>Copyright © 2015 ISA</a:t>
            </a:r>
          </a:p>
        </p:txBody>
      </p:sp>
    </p:spTree>
    <p:extLst>
      <p:ext uri="{BB962C8B-B14F-4D97-AF65-F5344CB8AC3E}">
        <p14:creationId xmlns:p14="http://schemas.microsoft.com/office/powerpoint/2010/main" val="2087215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/>
  <p:txStyles>
    <p:titleStyle>
      <a:lvl1pPr algn="l" defTabSz="899320" rtl="0" eaLnBrk="0" fontAlgn="base" hangingPunct="0">
        <a:spcBef>
          <a:spcPct val="0"/>
        </a:spcBef>
        <a:spcAft>
          <a:spcPct val="0"/>
        </a:spcAft>
        <a:defRPr sz="2471" b="1" kern="1200">
          <a:solidFill>
            <a:srgbClr val="072B5F"/>
          </a:solidFill>
          <a:latin typeface="+mj-lt"/>
          <a:ea typeface="+mj-ea"/>
          <a:cs typeface="+mj-cs"/>
        </a:defRPr>
      </a:lvl1pPr>
      <a:lvl2pPr algn="l" defTabSz="899320" rtl="0" eaLnBrk="0" fontAlgn="base" hangingPunct="0">
        <a:spcBef>
          <a:spcPct val="0"/>
        </a:spcBef>
        <a:spcAft>
          <a:spcPct val="0"/>
        </a:spcAft>
        <a:defRPr sz="2471" b="1">
          <a:solidFill>
            <a:srgbClr val="072B5F"/>
          </a:solidFill>
          <a:latin typeface="Arial" panose="020B0604020202020204" pitchFamily="34" charset="0"/>
        </a:defRPr>
      </a:lvl2pPr>
      <a:lvl3pPr algn="l" defTabSz="899320" rtl="0" eaLnBrk="0" fontAlgn="base" hangingPunct="0">
        <a:spcBef>
          <a:spcPct val="0"/>
        </a:spcBef>
        <a:spcAft>
          <a:spcPct val="0"/>
        </a:spcAft>
        <a:defRPr sz="2471" b="1">
          <a:solidFill>
            <a:srgbClr val="072B5F"/>
          </a:solidFill>
          <a:latin typeface="Arial" panose="020B0604020202020204" pitchFamily="34" charset="0"/>
        </a:defRPr>
      </a:lvl3pPr>
      <a:lvl4pPr algn="l" defTabSz="899320" rtl="0" eaLnBrk="0" fontAlgn="base" hangingPunct="0">
        <a:spcBef>
          <a:spcPct val="0"/>
        </a:spcBef>
        <a:spcAft>
          <a:spcPct val="0"/>
        </a:spcAft>
        <a:defRPr sz="2471" b="1">
          <a:solidFill>
            <a:srgbClr val="072B5F"/>
          </a:solidFill>
          <a:latin typeface="Arial" panose="020B0604020202020204" pitchFamily="34" charset="0"/>
        </a:defRPr>
      </a:lvl4pPr>
      <a:lvl5pPr algn="l" defTabSz="899320" rtl="0" eaLnBrk="0" fontAlgn="base" hangingPunct="0">
        <a:spcBef>
          <a:spcPct val="0"/>
        </a:spcBef>
        <a:spcAft>
          <a:spcPct val="0"/>
        </a:spcAft>
        <a:defRPr sz="2471" b="1">
          <a:solidFill>
            <a:srgbClr val="072B5F"/>
          </a:solidFill>
          <a:latin typeface="Arial" panose="020B0604020202020204" pitchFamily="34" charset="0"/>
        </a:defRPr>
      </a:lvl5pPr>
      <a:lvl6pPr marL="403433" algn="l" defTabSz="899320" rtl="0" fontAlgn="base">
        <a:spcBef>
          <a:spcPct val="0"/>
        </a:spcBef>
        <a:spcAft>
          <a:spcPct val="0"/>
        </a:spcAft>
        <a:defRPr sz="2471" b="1">
          <a:solidFill>
            <a:srgbClr val="072B5F"/>
          </a:solidFill>
          <a:latin typeface="Arial" panose="020B0604020202020204" pitchFamily="34" charset="0"/>
        </a:defRPr>
      </a:lvl6pPr>
      <a:lvl7pPr marL="806867" algn="l" defTabSz="899320" rtl="0" fontAlgn="base">
        <a:spcBef>
          <a:spcPct val="0"/>
        </a:spcBef>
        <a:spcAft>
          <a:spcPct val="0"/>
        </a:spcAft>
        <a:defRPr sz="2471" b="1">
          <a:solidFill>
            <a:srgbClr val="072B5F"/>
          </a:solidFill>
          <a:latin typeface="Arial" panose="020B0604020202020204" pitchFamily="34" charset="0"/>
        </a:defRPr>
      </a:lvl7pPr>
      <a:lvl8pPr marL="1210300" algn="l" defTabSz="899320" rtl="0" fontAlgn="base">
        <a:spcBef>
          <a:spcPct val="0"/>
        </a:spcBef>
        <a:spcAft>
          <a:spcPct val="0"/>
        </a:spcAft>
        <a:defRPr sz="2471" b="1">
          <a:solidFill>
            <a:srgbClr val="072B5F"/>
          </a:solidFill>
          <a:latin typeface="Arial" panose="020B0604020202020204" pitchFamily="34" charset="0"/>
        </a:defRPr>
      </a:lvl8pPr>
      <a:lvl9pPr marL="1613733" algn="l" defTabSz="899320" rtl="0" fontAlgn="base">
        <a:spcBef>
          <a:spcPct val="0"/>
        </a:spcBef>
        <a:spcAft>
          <a:spcPct val="0"/>
        </a:spcAft>
        <a:defRPr sz="2471" b="1">
          <a:solidFill>
            <a:srgbClr val="072B5F"/>
          </a:solidFill>
          <a:latin typeface="Arial" panose="020B0604020202020204" pitchFamily="34" charset="0"/>
        </a:defRPr>
      </a:lvl9pPr>
    </p:titleStyle>
    <p:bodyStyle>
      <a:lvl1pPr marL="337596" indent="-337596" algn="l" defTabSz="899320" rtl="0" eaLnBrk="0" fontAlgn="base" hangingPunct="0">
        <a:spcBef>
          <a:spcPct val="20000"/>
        </a:spcBef>
        <a:spcAft>
          <a:spcPct val="0"/>
        </a:spcAft>
        <a:buChar char="•"/>
        <a:defRPr sz="2824" kern="1200">
          <a:solidFill>
            <a:schemeClr val="tx1"/>
          </a:solidFill>
          <a:latin typeface="+mn-lt"/>
          <a:ea typeface="+mn-ea"/>
          <a:cs typeface="+mn-cs"/>
        </a:defRPr>
      </a:lvl1pPr>
      <a:lvl2pPr marL="729822" indent="-280162" algn="l" defTabSz="899320" rtl="0" eaLnBrk="0" fontAlgn="base" hangingPunct="0">
        <a:spcBef>
          <a:spcPct val="20000"/>
        </a:spcBef>
        <a:spcAft>
          <a:spcPct val="0"/>
        </a:spcAft>
        <a:buChar char="–"/>
        <a:defRPr sz="2471" kern="1200">
          <a:solidFill>
            <a:schemeClr val="tx1"/>
          </a:solidFill>
          <a:latin typeface="+mn-lt"/>
          <a:ea typeface="+mn-ea"/>
          <a:cs typeface="+mn-cs"/>
        </a:defRPr>
      </a:lvl2pPr>
      <a:lvl3pPr marL="1123450" indent="-224130" algn="l" defTabSz="899320" rtl="0" eaLnBrk="0" fontAlgn="base" hangingPunct="0">
        <a:spcBef>
          <a:spcPct val="20000"/>
        </a:spcBef>
        <a:spcAft>
          <a:spcPct val="0"/>
        </a:spcAft>
        <a:buChar char="–"/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573110" indent="-224130" algn="l" defTabSz="899320" rtl="0" eaLnBrk="0" fontAlgn="base" hangingPunct="0">
        <a:spcBef>
          <a:spcPct val="20000"/>
        </a:spcBef>
        <a:spcAft>
          <a:spcPct val="0"/>
        </a:spcAft>
        <a:buChar char="–"/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022770" indent="-224130" algn="l" defTabSz="899320" rtl="0" eaLnBrk="0" fontAlgn="base" hangingPunct="0">
        <a:spcBef>
          <a:spcPct val="20000"/>
        </a:spcBef>
        <a:spcAft>
          <a:spcPct val="0"/>
        </a:spcAft>
        <a:buChar char="–"/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218883" indent="-201717" algn="l" defTabSz="806867" rtl="0" eaLnBrk="1" latinLnBrk="0" hangingPunct="1">
        <a:lnSpc>
          <a:spcPct val="90000"/>
        </a:lnSpc>
        <a:spcBef>
          <a:spcPts val="441"/>
        </a:spcBef>
        <a:buFont typeface="Arial" panose="020B0604020202020204" pitchFamily="34" charset="0"/>
        <a:buChar char="•"/>
        <a:defRPr sz="1588" kern="1200">
          <a:solidFill>
            <a:schemeClr val="tx1"/>
          </a:solidFill>
          <a:latin typeface="+mn-lt"/>
          <a:ea typeface="+mn-ea"/>
          <a:cs typeface="+mn-cs"/>
        </a:defRPr>
      </a:lvl6pPr>
      <a:lvl7pPr marL="2622316" indent="-201717" algn="l" defTabSz="806867" rtl="0" eaLnBrk="1" latinLnBrk="0" hangingPunct="1">
        <a:lnSpc>
          <a:spcPct val="90000"/>
        </a:lnSpc>
        <a:spcBef>
          <a:spcPts val="441"/>
        </a:spcBef>
        <a:buFont typeface="Arial" panose="020B0604020202020204" pitchFamily="34" charset="0"/>
        <a:buChar char="•"/>
        <a:defRPr sz="1588" kern="1200">
          <a:solidFill>
            <a:schemeClr val="tx1"/>
          </a:solidFill>
          <a:latin typeface="+mn-lt"/>
          <a:ea typeface="+mn-ea"/>
          <a:cs typeface="+mn-cs"/>
        </a:defRPr>
      </a:lvl7pPr>
      <a:lvl8pPr marL="3025750" indent="-201717" algn="l" defTabSz="806867" rtl="0" eaLnBrk="1" latinLnBrk="0" hangingPunct="1">
        <a:lnSpc>
          <a:spcPct val="90000"/>
        </a:lnSpc>
        <a:spcBef>
          <a:spcPts val="441"/>
        </a:spcBef>
        <a:buFont typeface="Arial" panose="020B0604020202020204" pitchFamily="34" charset="0"/>
        <a:buChar char="•"/>
        <a:defRPr sz="1588" kern="1200">
          <a:solidFill>
            <a:schemeClr val="tx1"/>
          </a:solidFill>
          <a:latin typeface="+mn-lt"/>
          <a:ea typeface="+mn-ea"/>
          <a:cs typeface="+mn-cs"/>
        </a:defRPr>
      </a:lvl8pPr>
      <a:lvl9pPr marL="3429183" indent="-201717" algn="l" defTabSz="806867" rtl="0" eaLnBrk="1" latinLnBrk="0" hangingPunct="1">
        <a:lnSpc>
          <a:spcPct val="90000"/>
        </a:lnSpc>
        <a:spcBef>
          <a:spcPts val="441"/>
        </a:spcBef>
        <a:buFont typeface="Arial" panose="020B0604020202020204" pitchFamily="34" charset="0"/>
        <a:buChar char="•"/>
        <a:defRPr sz="15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1pPr>
      <a:lvl2pPr marL="403433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2pPr>
      <a:lvl3pPr marL="806867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3pPr>
      <a:lvl4pPr marL="1210300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4pPr>
      <a:lvl5pPr marL="1613733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5pPr>
      <a:lvl6pPr marL="2017166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6pPr>
      <a:lvl7pPr marL="2420600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7pPr>
      <a:lvl8pPr marL="2824033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8pPr>
      <a:lvl9pPr marL="3227466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slideLayout" Target="../slideLayouts/slideLayout6.xml"/><Relationship Id="rId7" Type="http://schemas.openxmlformats.org/officeDocument/2006/relationships/oleObject" Target="../embeddings/oleObject1.bin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notesSlide" Target="../notesSlides/notesSlide2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2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4590" y="3115236"/>
            <a:ext cx="6404899" cy="1371320"/>
          </a:xfrm>
        </p:spPr>
        <p:txBody>
          <a:bodyPr>
            <a:normAutofit/>
          </a:bodyPr>
          <a:lstStyle/>
          <a:p>
            <a:r>
              <a:rPr lang="en-US" dirty="0" smtClean="0"/>
              <a:t>ISA-95 </a:t>
            </a:r>
            <a:r>
              <a:rPr lang="en-US" dirty="0" err="1" smtClean="0"/>
              <a:t>Mfg</a:t>
            </a:r>
            <a:r>
              <a:rPr lang="en-US" dirty="0"/>
              <a:t> </a:t>
            </a:r>
            <a:r>
              <a:rPr lang="en-US" dirty="0" smtClean="0"/>
              <a:t>Event Model and the Notification Transaction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4018" y="4496361"/>
            <a:ext cx="6125472" cy="129427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ISA-95 </a:t>
            </a:r>
          </a:p>
          <a:p>
            <a:r>
              <a:rPr lang="en-US" dirty="0" smtClean="0"/>
              <a:t>Version: v0.099.86 04 </a:t>
            </a:r>
            <a:r>
              <a:rPr lang="en-US" dirty="0"/>
              <a:t>0</a:t>
            </a:r>
            <a:r>
              <a:rPr lang="en-US" dirty="0" smtClean="0"/>
              <a:t>2</a:t>
            </a:r>
          </a:p>
          <a:p>
            <a:r>
              <a:rPr lang="en-US" dirty="0" smtClean="0"/>
              <a:t>April 2016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343522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814" y="537882"/>
            <a:ext cx="7772977" cy="780210"/>
          </a:xfrm>
        </p:spPr>
        <p:txBody>
          <a:bodyPr/>
          <a:lstStyle/>
          <a:p>
            <a:r>
              <a:rPr lang="en-US" dirty="0" smtClean="0"/>
              <a:t>What is a Notification?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4" y="1678978"/>
            <a:ext cx="8823325" cy="4649040"/>
          </a:xfrm>
        </p:spPr>
        <p:txBody>
          <a:bodyPr/>
          <a:lstStyle/>
          <a:p>
            <a:r>
              <a:rPr lang="en-US" sz="1800" dirty="0" smtClean="0"/>
              <a:t>In a NOTIFICATION model, the owner of data notifies users (subscribers) of a past event or action by providing the complete data set including the </a:t>
            </a:r>
            <a:r>
              <a:rPr lang="en-US" sz="1800" i="1" dirty="0" smtClean="0"/>
              <a:t>context</a:t>
            </a:r>
            <a:r>
              <a:rPr lang="en-US" sz="1800" dirty="0" smtClean="0"/>
              <a:t> of event or action </a:t>
            </a:r>
            <a:r>
              <a:rPr lang="en-US" sz="1800" i="1" dirty="0" smtClean="0"/>
              <a:t>occurred</a:t>
            </a:r>
            <a:r>
              <a:rPr lang="en-US" sz="1800" dirty="0" smtClean="0"/>
              <a:t> (past tense) within an activity/ function/ task/ operation/ phase. </a:t>
            </a:r>
          </a:p>
          <a:p>
            <a:r>
              <a:rPr lang="en-US" sz="1800" dirty="0" smtClean="0"/>
              <a:t>Subscriber applications receive NOTIFY messages. Publisher applications or middleware send NOTIFY messages.</a:t>
            </a:r>
          </a:p>
          <a:p>
            <a:pPr marL="228600" lvl="1" indent="0">
              <a:buNone/>
            </a:pPr>
            <a:r>
              <a:rPr lang="en-US" sz="1800" dirty="0" smtClean="0"/>
              <a:t>A.  The publisher (Sender) sends a NOTIFY message containing a complete data set of the (past tense) effects (Changed, Updated, and Deleted) from the occurrence of an event and state information to subscribers.</a:t>
            </a:r>
          </a:p>
          <a:p>
            <a:pPr marL="228600" lvl="1" indent="0">
              <a:buNone/>
            </a:pPr>
            <a:r>
              <a:rPr lang="en-US" sz="1800" dirty="0" smtClean="0"/>
              <a:t>B.  A subscriber receives a NOTIFY message containing a complete data set of the (past tense) from the occurrence of an event.  The subscriber is responsible for scanning / filtering the data set for information relevant to its supported applications and associated rules set, functions, and tasks.</a:t>
            </a:r>
          </a:p>
          <a:p>
            <a:r>
              <a:rPr lang="en-US" sz="1800" dirty="0" smtClean="0"/>
              <a:t>The timing of the notification and scope of the published information is defined in the message. </a:t>
            </a:r>
          </a:p>
          <a:p>
            <a:r>
              <a:rPr lang="en-US" sz="1800" dirty="0" smtClean="0"/>
              <a:t>A notification transaction contains a NOTIFY verb and a </a:t>
            </a:r>
            <a:r>
              <a:rPr lang="en-US" sz="1800" dirty="0" err="1" smtClean="0"/>
              <a:t>Mfg</a:t>
            </a:r>
            <a:r>
              <a:rPr lang="en-US" sz="1800" dirty="0" smtClean="0"/>
              <a:t> Event noun. </a:t>
            </a:r>
          </a:p>
          <a:p>
            <a:r>
              <a:rPr lang="en-US" sz="1800" dirty="0" smtClean="0"/>
              <a:t>This pair compliments the existing verb / nouns represented in ISA-95.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90" y="31801"/>
            <a:ext cx="3776241" cy="164717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7846147" y="196602"/>
            <a:ext cx="530352" cy="43919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38476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14" y="537882"/>
            <a:ext cx="8345516" cy="780210"/>
          </a:xfrm>
        </p:spPr>
        <p:txBody>
          <a:bodyPr/>
          <a:lstStyle/>
          <a:p>
            <a:r>
              <a:rPr lang="en-US" dirty="0" smtClean="0"/>
              <a:t>NOTIFY Transaction Scenario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4" y="1141337"/>
            <a:ext cx="9001125" cy="2121688"/>
          </a:xfrm>
        </p:spPr>
        <p:txBody>
          <a:bodyPr/>
          <a:lstStyle/>
          <a:p>
            <a:r>
              <a:rPr lang="en-US" sz="2000" dirty="0" smtClean="0"/>
              <a:t>The </a:t>
            </a:r>
            <a:r>
              <a:rPr lang="en-US" sz="2000" dirty="0"/>
              <a:t>NOTIFY verb shall be used in a NOTIFY </a:t>
            </a:r>
            <a:r>
              <a:rPr lang="en-US" sz="2000" dirty="0" smtClean="0"/>
              <a:t>transaction when </a:t>
            </a:r>
            <a:r>
              <a:rPr lang="en-US" sz="2000" dirty="0"/>
              <a:t>the owner of the data is </a:t>
            </a:r>
            <a:r>
              <a:rPr lang="en-US" sz="2000" dirty="0" smtClean="0"/>
              <a:t>publishing the change </a:t>
            </a:r>
            <a:r>
              <a:rPr lang="en-US" sz="2000" dirty="0"/>
              <a:t>in information to one or more subscribers as a complete data set of the (past tense) </a:t>
            </a:r>
            <a:r>
              <a:rPr lang="en-US" sz="2000" dirty="0" smtClean="0"/>
              <a:t>information that </a:t>
            </a:r>
            <a:r>
              <a:rPr lang="en-US" sz="2000" dirty="0"/>
              <a:t>an event has occurred or document has been created and the including </a:t>
            </a:r>
            <a:r>
              <a:rPr lang="en-US" sz="2000" i="1" dirty="0" smtClean="0"/>
              <a:t>actions</a:t>
            </a:r>
            <a:r>
              <a:rPr lang="en-US" sz="2000" dirty="0" smtClean="0"/>
              <a:t> (Added, Changed, </a:t>
            </a:r>
            <a:r>
              <a:rPr lang="en-US" sz="2000" dirty="0"/>
              <a:t>and Deleted</a:t>
            </a:r>
            <a:r>
              <a:rPr lang="en-US" sz="2000" dirty="0" smtClean="0"/>
              <a:t>). 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i="1" dirty="0" smtClean="0"/>
              <a:t>Mfg event </a:t>
            </a:r>
            <a:r>
              <a:rPr lang="en-US" sz="2000" b="1" dirty="0" smtClean="0"/>
              <a:t>scenario with</a:t>
            </a:r>
          </a:p>
          <a:p>
            <a:pPr marL="0" indent="0">
              <a:buNone/>
            </a:pPr>
            <a:r>
              <a:rPr lang="en-US" sz="2000" b="1" dirty="0" smtClean="0"/>
              <a:t>no acknowledgment</a:t>
            </a:r>
            <a:endParaRPr lang="en-US" sz="2000" b="1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143"/>
          <a:stretch/>
        </p:blipFill>
        <p:spPr>
          <a:xfrm>
            <a:off x="3200401" y="2743331"/>
            <a:ext cx="5971358" cy="3719441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  <p:sp>
        <p:nvSpPr>
          <p:cNvPr id="9" name="TextBox 8"/>
          <p:cNvSpPr txBox="1"/>
          <p:nvPr/>
        </p:nvSpPr>
        <p:spPr>
          <a:xfrm>
            <a:off x="122715" y="5069322"/>
            <a:ext cx="40922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Every posting and notification is asynchronous / disconnected with no interaction between information provider and user.</a:t>
            </a:r>
          </a:p>
        </p:txBody>
      </p:sp>
    </p:spTree>
    <p:extLst>
      <p:ext uri="{BB962C8B-B14F-4D97-AF65-F5344CB8AC3E}">
        <p14:creationId xmlns:p14="http://schemas.microsoft.com/office/powerpoint/2010/main" val="193513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14" y="537882"/>
            <a:ext cx="8181686" cy="780210"/>
          </a:xfrm>
        </p:spPr>
        <p:txBody>
          <a:bodyPr/>
          <a:lstStyle/>
          <a:p>
            <a:r>
              <a:rPr lang="en-US" dirty="0" smtClean="0"/>
              <a:t>NOTIFY Transaction Scenario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4" y="1141337"/>
            <a:ext cx="9001125" cy="2121688"/>
          </a:xfrm>
        </p:spPr>
        <p:txBody>
          <a:bodyPr/>
          <a:lstStyle/>
          <a:p>
            <a:r>
              <a:rPr lang="en-US" sz="2000" dirty="0" smtClean="0"/>
              <a:t>Typically, </a:t>
            </a:r>
            <a:r>
              <a:rPr lang="en-US" sz="2000" dirty="0"/>
              <a:t>the </a:t>
            </a:r>
            <a:r>
              <a:rPr lang="en-US" sz="2000" dirty="0" smtClean="0"/>
              <a:t>NOTIFY </a:t>
            </a:r>
            <a:r>
              <a:rPr lang="en-US" sz="2000" dirty="0"/>
              <a:t>verb is used with an event </a:t>
            </a:r>
            <a:r>
              <a:rPr lang="en-US" sz="2000" dirty="0" smtClean="0"/>
              <a:t>object where no </a:t>
            </a:r>
            <a:r>
              <a:rPr lang="en-US" sz="2000" dirty="0"/>
              <a:t>acknowledgement is expected by the information provider. 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sz="2000" dirty="0" smtClean="0"/>
              <a:t>An </a:t>
            </a:r>
            <a:r>
              <a:rPr lang="en-US" sz="2000" dirty="0"/>
              <a:t>acknowledgment may be </a:t>
            </a:r>
            <a:r>
              <a:rPr lang="en-US" sz="2000" dirty="0" smtClean="0"/>
              <a:t>specified with the acknowledgment </a:t>
            </a:r>
            <a:r>
              <a:rPr lang="en-US" sz="2000" dirty="0"/>
              <a:t>published asynchronously by information users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i="1" dirty="0" smtClean="0"/>
              <a:t>Mfg event </a:t>
            </a:r>
            <a:r>
              <a:rPr lang="en-US" sz="2000" b="1" dirty="0"/>
              <a:t>with </a:t>
            </a:r>
            <a:endParaRPr lang="en-US" sz="2000" b="1" dirty="0" smtClean="0"/>
          </a:p>
          <a:p>
            <a:pPr marL="0" indent="0">
              <a:buNone/>
            </a:pPr>
            <a:r>
              <a:rPr lang="en-US" sz="2000" b="1" dirty="0"/>
              <a:t>a</a:t>
            </a:r>
            <a:r>
              <a:rPr lang="en-US" sz="2000" b="1" dirty="0" smtClean="0"/>
              <a:t>synchronous</a:t>
            </a:r>
          </a:p>
          <a:p>
            <a:pPr marL="0" indent="0">
              <a:buNone/>
            </a:pPr>
            <a:r>
              <a:rPr lang="en-US" sz="2000" b="1" dirty="0" smtClean="0"/>
              <a:t>acknowledgement</a:t>
            </a:r>
            <a:endParaRPr lang="en-US" sz="2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50"/>
          <a:stretch/>
        </p:blipFill>
        <p:spPr>
          <a:xfrm>
            <a:off x="3354661" y="2476500"/>
            <a:ext cx="5876615" cy="3810000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  <p:sp>
        <p:nvSpPr>
          <p:cNvPr id="4" name="TextBox 3"/>
          <p:cNvSpPr txBox="1"/>
          <p:nvPr/>
        </p:nvSpPr>
        <p:spPr>
          <a:xfrm>
            <a:off x="122715" y="5069322"/>
            <a:ext cx="40922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The acknowledgement  is a separate publication to the initial publication.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Every posting and notification is asynchronous / disconnected with no interaction between information provider and user.</a:t>
            </a:r>
          </a:p>
        </p:txBody>
      </p:sp>
    </p:spTree>
    <p:extLst>
      <p:ext uri="{BB962C8B-B14F-4D97-AF65-F5344CB8AC3E}">
        <p14:creationId xmlns:p14="http://schemas.microsoft.com/office/powerpoint/2010/main" val="13997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Mfg</a:t>
            </a:r>
            <a:r>
              <a:rPr lang="en-US" dirty="0" smtClean="0"/>
              <a:t>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114" y="1193520"/>
            <a:ext cx="8905586" cy="5486680"/>
          </a:xfrm>
        </p:spPr>
        <p:txBody>
          <a:bodyPr/>
          <a:lstStyle/>
          <a:p>
            <a:r>
              <a:rPr lang="en-US" sz="2000" dirty="0" smtClean="0"/>
              <a:t>A </a:t>
            </a:r>
            <a:r>
              <a:rPr lang="en-US" sz="2000" i="1" dirty="0" smtClean="0"/>
              <a:t>mfg event </a:t>
            </a:r>
            <a:r>
              <a:rPr lang="en-US" sz="2000" dirty="0"/>
              <a:t>is </a:t>
            </a:r>
            <a:r>
              <a:rPr lang="en-US" sz="2000" dirty="0" smtClean="0"/>
              <a:t>a </a:t>
            </a:r>
            <a:r>
              <a:rPr lang="en-US" sz="2000" dirty="0"/>
              <a:t>notification of</a:t>
            </a:r>
            <a:r>
              <a:rPr lang="en-GB" sz="2000" dirty="0"/>
              <a:t> </a:t>
            </a:r>
            <a:r>
              <a:rPr lang="en-US" sz="2000" dirty="0" smtClean="0"/>
              <a:t>a </a:t>
            </a:r>
            <a:r>
              <a:rPr lang="en-US" sz="2000" dirty="0"/>
              <a:t>manufacturing action that </a:t>
            </a:r>
            <a:r>
              <a:rPr lang="en-US" sz="2000" i="1" dirty="0"/>
              <a:t>occurred</a:t>
            </a:r>
            <a:r>
              <a:rPr lang="en-US" sz="2000" dirty="0"/>
              <a:t> within an activity, function, task, operation or phase. Not </a:t>
            </a:r>
            <a:r>
              <a:rPr lang="en-US" sz="2000" dirty="0" smtClean="0"/>
              <a:t>all real world events warrant </a:t>
            </a:r>
            <a:r>
              <a:rPr lang="en-US" sz="2000" dirty="0"/>
              <a:t>creating a </a:t>
            </a:r>
            <a:r>
              <a:rPr lang="en-US" sz="2000" i="1" dirty="0" smtClean="0"/>
              <a:t>mfg event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Examples of </a:t>
            </a:r>
            <a:r>
              <a:rPr lang="en-US" sz="2000" i="1" dirty="0" smtClean="0"/>
              <a:t>mfg </a:t>
            </a:r>
            <a:r>
              <a:rPr lang="en-US" sz="2000" i="1" dirty="0"/>
              <a:t>e</a:t>
            </a:r>
            <a:r>
              <a:rPr lang="en-US" sz="2000" i="1" dirty="0" smtClean="0"/>
              <a:t>vents </a:t>
            </a:r>
            <a:r>
              <a:rPr lang="en-US" sz="2000" dirty="0" smtClean="0"/>
              <a:t>are:</a:t>
            </a:r>
          </a:p>
          <a:p>
            <a:pPr lvl="1"/>
            <a:r>
              <a:rPr lang="en-US" sz="2000" dirty="0" smtClean="0"/>
              <a:t>Completion of an activity (work </a:t>
            </a:r>
            <a:r>
              <a:rPr lang="en-US" sz="2000" dirty="0"/>
              <a:t>schedule created), </a:t>
            </a:r>
            <a:r>
              <a:rPr lang="en-US" sz="2000" dirty="0" smtClean="0"/>
              <a:t>function</a:t>
            </a:r>
            <a:r>
              <a:rPr lang="en-US" sz="2000" dirty="0"/>
              <a:t>, or </a:t>
            </a:r>
            <a:r>
              <a:rPr lang="en-US" sz="2000" dirty="0" smtClean="0"/>
              <a:t>task</a:t>
            </a:r>
          </a:p>
          <a:p>
            <a:pPr lvl="1"/>
            <a:r>
              <a:rPr lang="en-US" sz="2000" dirty="0" smtClean="0"/>
              <a:t>Business process step completed (work order completed, operations scheduled)</a:t>
            </a:r>
            <a:endParaRPr lang="en-US" sz="2000" dirty="0"/>
          </a:p>
          <a:p>
            <a:pPr lvl="1"/>
            <a:r>
              <a:rPr lang="en-US" sz="2000" dirty="0"/>
              <a:t>Resource status changes (resource acquired, released…)</a:t>
            </a:r>
          </a:p>
          <a:p>
            <a:pPr lvl="1"/>
            <a:r>
              <a:rPr lang="en-US" sz="2000" dirty="0" smtClean="0"/>
              <a:t>Process step </a:t>
            </a:r>
            <a:r>
              <a:rPr lang="en-US" sz="2000" i="1" dirty="0" smtClean="0"/>
              <a:t>actions</a:t>
            </a:r>
            <a:r>
              <a:rPr lang="en-US" sz="2000" dirty="0" smtClean="0"/>
              <a:t>(material </a:t>
            </a:r>
            <a:r>
              <a:rPr lang="en-US" sz="2000" dirty="0"/>
              <a:t>lot created, updated, deleted) </a:t>
            </a:r>
          </a:p>
          <a:p>
            <a:pPr lvl="1"/>
            <a:r>
              <a:rPr lang="en-US" sz="2000" dirty="0"/>
              <a:t>Scheduling of an </a:t>
            </a:r>
            <a:r>
              <a:rPr lang="en-US" sz="2000" dirty="0" smtClean="0"/>
              <a:t>mfg event </a:t>
            </a:r>
            <a:r>
              <a:rPr lang="en-US" sz="2000" dirty="0"/>
              <a:t>is a predicted action (future tense).  This </a:t>
            </a:r>
            <a:r>
              <a:rPr lang="en-US" sz="2000" i="1" dirty="0" smtClean="0"/>
              <a:t>mfg event</a:t>
            </a:r>
            <a:r>
              <a:rPr lang="en-US" sz="2000" dirty="0" smtClean="0"/>
              <a:t> </a:t>
            </a:r>
            <a:r>
              <a:rPr lang="en-US" sz="2000" dirty="0"/>
              <a:t>is ultimately correlated with </a:t>
            </a:r>
            <a:r>
              <a:rPr lang="en-US" sz="2000" i="1" dirty="0" smtClean="0"/>
              <a:t>mfg events </a:t>
            </a:r>
            <a:r>
              <a:rPr lang="en-US" sz="2000" dirty="0"/>
              <a:t>monitored in real time (actuals)</a:t>
            </a:r>
          </a:p>
          <a:p>
            <a:endParaRPr lang="en-US" sz="2000" dirty="0" smtClean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47454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53" y="524132"/>
            <a:ext cx="7772977" cy="780210"/>
          </a:xfrm>
        </p:spPr>
        <p:txBody>
          <a:bodyPr/>
          <a:lstStyle/>
          <a:p>
            <a:r>
              <a:rPr lang="en-US" dirty="0" smtClean="0"/>
              <a:t>Mfg Event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26" y="1092124"/>
            <a:ext cx="8953963" cy="51947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smtClean="0"/>
              <a:t>The Mfg Event Model provides formal, explicit definition of Mfg Event </a:t>
            </a:r>
            <a:r>
              <a:rPr lang="en-US" sz="1400" dirty="0" smtClean="0"/>
              <a:t>occurrences</a:t>
            </a:r>
            <a:r>
              <a:rPr lang="en-US" sz="1600" dirty="0" smtClean="0"/>
              <a:t> – similar pattern to Material Model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0" y="4016771"/>
            <a:ext cx="884916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/>
            <a:r>
              <a:rPr lang="en-US" sz="1400" b="1" spc="40" dirty="0">
                <a:latin typeface="Arial" charset="0"/>
                <a:ea typeface="Times New Roman" charset="0"/>
              </a:rPr>
              <a:t>Mfg Event Profile</a:t>
            </a:r>
          </a:p>
          <a:p>
            <a:pPr lvl="1"/>
            <a:r>
              <a:rPr lang="en-GB" sz="1400" dirty="0" smtClean="0"/>
              <a:t>Description </a:t>
            </a:r>
            <a:r>
              <a:rPr lang="en-GB" sz="1400" dirty="0"/>
              <a:t>of the information exchange semantics for a defined scope. </a:t>
            </a:r>
            <a:r>
              <a:rPr lang="en-US" sz="1400" spc="40" dirty="0" smtClean="0">
                <a:latin typeface="Arial" charset="0"/>
                <a:ea typeface="Times New Roman" charset="0"/>
              </a:rPr>
              <a:t>The profile specifies classes and event definitions as part of  its description.</a:t>
            </a:r>
          </a:p>
          <a:p>
            <a:pPr lvl="1"/>
            <a:r>
              <a:rPr lang="en-US" sz="1400" spc="40" dirty="0" smtClean="0">
                <a:latin typeface="Arial" charset="0"/>
                <a:ea typeface="Times New Roman" charset="0"/>
              </a:rPr>
              <a:t>It </a:t>
            </a:r>
            <a:r>
              <a:rPr lang="en-US" sz="1400" spc="40" dirty="0">
                <a:latin typeface="Arial" charset="0"/>
                <a:ea typeface="Times New Roman" charset="0"/>
              </a:rPr>
              <a:t>also enables the partitioning of the messages to avoid name clashes and enable cooperation of message specifications from different </a:t>
            </a:r>
            <a:r>
              <a:rPr lang="en-US" sz="1400" spc="40" dirty="0" smtClean="0">
                <a:latin typeface="Arial" charset="0"/>
                <a:ea typeface="Times New Roman" charset="0"/>
              </a:rPr>
              <a:t>sources in implementations.</a:t>
            </a:r>
          </a:p>
          <a:p>
            <a:pPr marL="228600" lvl="0" indent="-228600"/>
            <a:r>
              <a:rPr lang="en-US" sz="1400" b="1" spc="40" dirty="0">
                <a:latin typeface="Arial" charset="0"/>
                <a:ea typeface="Times New Roman" charset="0"/>
              </a:rPr>
              <a:t>Mfg Event Class</a:t>
            </a:r>
          </a:p>
          <a:p>
            <a:pPr marL="685800" lvl="1" indent="-228600"/>
            <a:r>
              <a:rPr lang="en-US" sz="1400" spc="40" dirty="0">
                <a:latin typeface="Arial" charset="0"/>
                <a:ea typeface="Times New Roman" charset="0"/>
              </a:rPr>
              <a:t>Event definitions are grouped on common meaning and / or structural components</a:t>
            </a:r>
            <a:r>
              <a:rPr lang="en-US" sz="1400" spc="40" dirty="0" smtClean="0">
                <a:latin typeface="Arial" charset="0"/>
                <a:ea typeface="Times New Roman" charset="0"/>
              </a:rPr>
              <a:t>.</a:t>
            </a:r>
            <a:endParaRPr lang="en-US" sz="1400" b="1" spc="40" dirty="0" smtClean="0">
              <a:latin typeface="Arial" charset="0"/>
              <a:ea typeface="Times New Roman" charset="0"/>
            </a:endParaRPr>
          </a:p>
          <a:p>
            <a:pPr lvl="0"/>
            <a:r>
              <a:rPr lang="en-US" sz="1400" b="1" spc="40" dirty="0" smtClean="0">
                <a:latin typeface="Arial" charset="0"/>
                <a:ea typeface="Times New Roman" charset="0"/>
              </a:rPr>
              <a:t>Mfg </a:t>
            </a:r>
            <a:r>
              <a:rPr lang="en-US" sz="1400" b="1" spc="40" dirty="0">
                <a:latin typeface="Arial" charset="0"/>
                <a:ea typeface="Times New Roman" charset="0"/>
              </a:rPr>
              <a:t>Event </a:t>
            </a:r>
            <a:r>
              <a:rPr lang="en-US" sz="1400" b="1" spc="40" dirty="0" smtClean="0">
                <a:latin typeface="Arial" charset="0"/>
                <a:ea typeface="Times New Roman" charset="0"/>
              </a:rPr>
              <a:t>Definition</a:t>
            </a:r>
          </a:p>
          <a:p>
            <a:pPr lvl="1"/>
            <a:r>
              <a:rPr lang="en-US" sz="1400" spc="40" dirty="0" smtClean="0">
                <a:latin typeface="Arial" charset="0"/>
                <a:ea typeface="Times New Roman" charset="0"/>
              </a:rPr>
              <a:t>Definition </a:t>
            </a:r>
            <a:r>
              <a:rPr lang="en-US" sz="1400" spc="40" dirty="0">
                <a:latin typeface="Arial" charset="0"/>
                <a:ea typeface="Times New Roman" charset="0"/>
              </a:rPr>
              <a:t>of event message transmitted. Typically, many events are transmitted that follow a specific definition</a:t>
            </a:r>
            <a:r>
              <a:rPr lang="en-US" sz="1400" spc="40" dirty="0" smtClean="0">
                <a:latin typeface="Arial" charset="0"/>
                <a:ea typeface="Times New Roman" charset="0"/>
              </a:rPr>
              <a:t>.</a:t>
            </a:r>
          </a:p>
          <a:p>
            <a:pPr marL="228600" lvl="0" indent="-228600"/>
            <a:r>
              <a:rPr lang="en-US" sz="1400" b="1" spc="40" dirty="0">
                <a:latin typeface="Arial" charset="0"/>
                <a:ea typeface="Times New Roman" charset="0"/>
              </a:rPr>
              <a:t>Mfg Event </a:t>
            </a:r>
            <a:endParaRPr lang="en-US" sz="1400" b="1" spc="40" dirty="0" smtClean="0">
              <a:latin typeface="Arial" charset="0"/>
              <a:ea typeface="Times New Roman" charset="0"/>
            </a:endParaRPr>
          </a:p>
          <a:p>
            <a:pPr marL="685800" lvl="1" indent="-228600"/>
            <a:r>
              <a:rPr lang="en-US" sz="1400" spc="40" dirty="0" smtClean="0">
                <a:latin typeface="Arial" charset="0"/>
                <a:ea typeface="Times New Roman" charset="0"/>
              </a:rPr>
              <a:t>The actual message noun that  is notified within a Notify transaction.</a:t>
            </a:r>
            <a:endParaRPr lang="en-US" sz="1400" spc="40" dirty="0">
              <a:latin typeface="Arial" charset="0"/>
              <a:ea typeface="Times New Roman" charset="0"/>
            </a:endParaRPr>
          </a:p>
          <a:p>
            <a:pPr lvl="1"/>
            <a:endParaRPr lang="en-US" sz="1400" spc="40" dirty="0">
              <a:latin typeface="Arial" charset="0"/>
              <a:ea typeface="Times New Roman" charset="0"/>
            </a:endParaRPr>
          </a:p>
        </p:txBody>
      </p:sp>
      <p:sp>
        <p:nvSpPr>
          <p:cNvPr id="31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73683" y="6679255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dirty="0" smtClean="0"/>
              <a:t>Copyright © 2015 ISA</a:t>
            </a:r>
            <a:endParaRPr lang="en-US" altLang="en-US" sz="900" dirty="0"/>
          </a:p>
        </p:txBody>
      </p:sp>
      <p:grpSp>
        <p:nvGrpSpPr>
          <p:cNvPr id="5" name="Group 4"/>
          <p:cNvGrpSpPr/>
          <p:nvPr/>
        </p:nvGrpSpPr>
        <p:grpSpPr>
          <a:xfrm>
            <a:off x="13342" y="1380725"/>
            <a:ext cx="8810436" cy="2655047"/>
            <a:chOff x="-291459" y="1872334"/>
            <a:chExt cx="8810436" cy="2655047"/>
          </a:xfrm>
        </p:grpSpPr>
        <p:grpSp>
          <p:nvGrpSpPr>
            <p:cNvPr id="16" name="Group 15"/>
            <p:cNvGrpSpPr/>
            <p:nvPr/>
          </p:nvGrpSpPr>
          <p:grpSpPr>
            <a:xfrm>
              <a:off x="-291459" y="1872334"/>
              <a:ext cx="8810436" cy="2655047"/>
              <a:chOff x="-535936" y="2163337"/>
              <a:chExt cx="8810436" cy="2742816"/>
            </a:xfrm>
          </p:grpSpPr>
          <p:cxnSp>
            <p:nvCxnSpPr>
              <p:cNvPr id="14" name="Straight Connector 13"/>
              <p:cNvCxnSpPr/>
              <p:nvPr/>
            </p:nvCxnSpPr>
            <p:spPr bwMode="auto">
              <a:xfrm>
                <a:off x="5400442" y="2163337"/>
                <a:ext cx="0" cy="2742816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" name="TextBox 5"/>
              <p:cNvSpPr txBox="1"/>
              <p:nvPr/>
            </p:nvSpPr>
            <p:spPr>
              <a:xfrm>
                <a:off x="5249546" y="3864786"/>
                <a:ext cx="302495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7030A0"/>
                    </a:solidFill>
                  </a:rPr>
                  <a:t>The event</a:t>
                </a:r>
              </a:p>
              <a:p>
                <a:pPr algn="ctr"/>
                <a:r>
                  <a:rPr lang="en-US" sz="2000" dirty="0" smtClean="0">
                    <a:solidFill>
                      <a:srgbClr val="7030A0"/>
                    </a:solidFill>
                  </a:rPr>
                  <a:t>message</a:t>
                </a:r>
              </a:p>
              <a:p>
                <a:pPr algn="ctr"/>
                <a:r>
                  <a:rPr lang="en-US" sz="2000" dirty="0" smtClean="0">
                    <a:solidFill>
                      <a:srgbClr val="FF0000"/>
                    </a:solidFill>
                  </a:rPr>
                  <a:t>Mfg Event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5837576" y="3357813"/>
                <a:ext cx="1941996" cy="1498844"/>
              </a:xfrm>
              <a:prstGeom prst="rect">
                <a:avLst/>
              </a:prstGeom>
              <a:noFill/>
              <a:ln w="3175" cap="flat" cmpd="sng" algn="ctr">
                <a:solidFill>
                  <a:schemeClr val="accent1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glow rad="76200">
                  <a:schemeClr val="accent1">
                    <a:alpha val="52000"/>
                  </a:schemeClr>
                </a:glow>
              </a:effectLst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anose="02020603050405020304" pitchFamily="18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3076031" y="3357813"/>
                <a:ext cx="2171553" cy="1486631"/>
              </a:xfrm>
              <a:prstGeom prst="rect">
                <a:avLst/>
              </a:prstGeom>
              <a:noFill/>
              <a:ln w="3175" cap="flat" cmpd="sng" algn="ctr">
                <a:solidFill>
                  <a:schemeClr val="accent1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glow rad="76200">
                  <a:schemeClr val="accent1">
                    <a:alpha val="52000"/>
                  </a:schemeClr>
                </a:glow>
              </a:effectLst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anose="02020603050405020304" pitchFamily="18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902654" y="3381791"/>
                <a:ext cx="1844139" cy="1486632"/>
              </a:xfrm>
              <a:prstGeom prst="rect">
                <a:avLst/>
              </a:prstGeom>
              <a:noFill/>
              <a:ln w="3175" cap="flat" cmpd="sng" algn="ctr">
                <a:solidFill>
                  <a:schemeClr val="accent1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glow rad="76200">
                  <a:schemeClr val="accent1">
                    <a:alpha val="52000"/>
                  </a:schemeClr>
                </a:glow>
              </a:effectLst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anose="02020603050405020304" pitchFamily="18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433293" y="3393503"/>
                <a:ext cx="24801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/>
                  <a:t>Event Occurrence – </a:t>
                </a:r>
              </a:p>
              <a:p>
                <a:pPr algn="ctr"/>
                <a:r>
                  <a:rPr lang="en-US" sz="1200" b="1" dirty="0" smtClean="0"/>
                  <a:t>Instance</a:t>
                </a:r>
                <a:endParaRPr lang="en-US" sz="1200" b="1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454523" y="3381791"/>
                <a:ext cx="16463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Event Definition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11995" y="3413410"/>
                <a:ext cx="23571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/>
                  <a:t>Event Definition </a:t>
                </a:r>
              </a:p>
              <a:p>
                <a:pPr algn="ctr"/>
                <a:r>
                  <a:rPr lang="en-US" sz="1200" b="1" dirty="0" smtClean="0"/>
                  <a:t>Grouping</a:t>
                </a:r>
                <a:endParaRPr lang="en-US" sz="1200" b="1" dirty="0"/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1008830" y="2417446"/>
                <a:ext cx="3945831" cy="678765"/>
              </a:xfrm>
              <a:prstGeom prst="rect">
                <a:avLst/>
              </a:prstGeom>
              <a:noFill/>
              <a:ln w="3175" cap="flat" cmpd="sng" algn="ctr">
                <a:solidFill>
                  <a:schemeClr val="accent1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glow rad="76200">
                  <a:schemeClr val="accent1">
                    <a:alpha val="52000"/>
                  </a:schemeClr>
                </a:glow>
              </a:effectLst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anose="02020603050405020304" pitchFamily="18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96161" y="2856114"/>
                <a:ext cx="4011358" cy="286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Documented specification and namespace separation</a:t>
                </a:r>
                <a:endParaRPr lang="en-US" sz="12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549752" y="2393317"/>
                <a:ext cx="2630732" cy="381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rgbClr val="FF0000"/>
                    </a:solidFill>
                  </a:rPr>
                  <a:t>Mfg</a:t>
                </a:r>
                <a:r>
                  <a:rPr lang="en-US" dirty="0">
                    <a:solidFill>
                      <a:srgbClr val="FF0000"/>
                    </a:solidFill>
                  </a:rPr>
                  <a:t> Event Profile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070525" y="3630428"/>
                <a:ext cx="226138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7030A0"/>
                    </a:solidFill>
                  </a:rPr>
                  <a:t>Event</a:t>
                </a:r>
              </a:p>
              <a:p>
                <a:pPr algn="ctr"/>
                <a:r>
                  <a:rPr lang="en-US" dirty="0" smtClean="0">
                    <a:solidFill>
                      <a:srgbClr val="7030A0"/>
                    </a:solidFill>
                  </a:rPr>
                  <a:t>Structure / description</a:t>
                </a:r>
              </a:p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Mfg Event Definition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56523" y="4192741"/>
                <a:ext cx="19363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7030A0"/>
                    </a:solidFill>
                  </a:rPr>
                  <a:t>Grouping</a:t>
                </a:r>
              </a:p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Mfg Event Class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Right Arrow 21"/>
              <p:cNvSpPr/>
              <p:nvPr/>
            </p:nvSpPr>
            <p:spPr bwMode="auto">
              <a:xfrm>
                <a:off x="5125557" y="3878422"/>
                <a:ext cx="967908" cy="546761"/>
              </a:xfrm>
              <a:prstGeom prst="rightArrow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Defines</a:t>
                </a:r>
              </a:p>
            </p:txBody>
          </p:sp>
          <p:sp>
            <p:nvSpPr>
              <p:cNvPr id="27" name="Right Arrow 26"/>
              <p:cNvSpPr/>
              <p:nvPr/>
            </p:nvSpPr>
            <p:spPr bwMode="auto">
              <a:xfrm>
                <a:off x="2462264" y="3855168"/>
                <a:ext cx="944425" cy="539877"/>
              </a:xfrm>
              <a:prstGeom prst="rightArrow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Groups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401370" y="3042401"/>
                <a:ext cx="1154483" cy="349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u="sng" dirty="0" smtClean="0"/>
                  <a:t>Operation</a:t>
                </a:r>
                <a:endParaRPr lang="en-US" sz="1600" b="1" u="sng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-535936" y="3103928"/>
                <a:ext cx="1529586" cy="349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u="sng" dirty="0" smtClean="0"/>
                  <a:t>Configuration</a:t>
                </a:r>
                <a:endParaRPr lang="en-US" sz="1600" b="1" u="sng" dirty="0"/>
              </a:p>
            </p:txBody>
          </p:sp>
        </p:grpSp>
        <p:cxnSp>
          <p:nvCxnSpPr>
            <p:cNvPr id="32" name="Straight Connector 31"/>
            <p:cNvCxnSpPr/>
            <p:nvPr/>
          </p:nvCxnSpPr>
          <p:spPr bwMode="auto">
            <a:xfrm flipV="1">
              <a:off x="78526" y="2809696"/>
              <a:ext cx="5541680" cy="4271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TextBox 32"/>
            <p:cNvSpPr txBox="1"/>
            <p:nvPr/>
          </p:nvSpPr>
          <p:spPr>
            <a:xfrm>
              <a:off x="-274481" y="2485149"/>
              <a:ext cx="1462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 smtClean="0"/>
                <a:t>Specification</a:t>
              </a:r>
              <a:endParaRPr lang="en-US" sz="1600" b="1" u="sng" dirty="0"/>
            </a:p>
          </p:txBody>
        </p:sp>
        <p:sp>
          <p:nvSpPr>
            <p:cNvPr id="4" name="Down Arrow 3"/>
            <p:cNvSpPr/>
            <p:nvPr/>
          </p:nvSpPr>
          <p:spPr bwMode="auto">
            <a:xfrm>
              <a:off x="2120253" y="2772617"/>
              <a:ext cx="2010244" cy="490215"/>
            </a:xfrm>
            <a:prstGeom prst="down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smtClean="0"/>
                <a:t>Describes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9327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/Users/gavan1/Documents/Standards/events/2016/Mfg Event - 3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202" r="4831" b="4705"/>
          <a:stretch/>
        </p:blipFill>
        <p:spPr bwMode="auto">
          <a:xfrm>
            <a:off x="5634990" y="1781544"/>
            <a:ext cx="3117850" cy="4013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14" y="537882"/>
            <a:ext cx="7772977" cy="465581"/>
          </a:xfrm>
        </p:spPr>
        <p:txBody>
          <a:bodyPr/>
          <a:lstStyle/>
          <a:p>
            <a:r>
              <a:rPr lang="en-US" dirty="0" smtClean="0"/>
              <a:t>Mfg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90" y="1158669"/>
            <a:ext cx="5510875" cy="4636075"/>
          </a:xfrm>
        </p:spPr>
        <p:txBody>
          <a:bodyPr/>
          <a:lstStyle/>
          <a:p>
            <a:r>
              <a:rPr lang="en-US" sz="2000" dirty="0" smtClean="0"/>
              <a:t>The </a:t>
            </a:r>
            <a:r>
              <a:rPr lang="en-US" sz="2000" i="1" dirty="0" smtClean="0"/>
              <a:t>mfg </a:t>
            </a:r>
            <a:r>
              <a:rPr lang="en-US" sz="2000" i="1" dirty="0"/>
              <a:t>e</a:t>
            </a:r>
            <a:r>
              <a:rPr lang="en-US" sz="2000" i="1" dirty="0" smtClean="0"/>
              <a:t>vent </a:t>
            </a:r>
            <a:r>
              <a:rPr lang="en-US" sz="2000" dirty="0" smtClean="0"/>
              <a:t>object represents the structure of each </a:t>
            </a:r>
            <a:r>
              <a:rPr lang="en-US" sz="2000" i="1" dirty="0" smtClean="0"/>
              <a:t>mfg event </a:t>
            </a:r>
            <a:r>
              <a:rPr lang="en-US" sz="2000" dirty="0" smtClean="0"/>
              <a:t>occurrence (instance), each instance contains: </a:t>
            </a:r>
          </a:p>
          <a:p>
            <a:pPr marL="574675" lvl="1" indent="-346075">
              <a:buFont typeface="+mj-lt"/>
              <a:buAutoNum type="arabicPeriod"/>
            </a:pPr>
            <a:r>
              <a:rPr lang="en-US" sz="2000" dirty="0" smtClean="0"/>
              <a:t>Collection of </a:t>
            </a:r>
            <a:r>
              <a:rPr lang="en-US" sz="2000" i="1" dirty="0" smtClean="0"/>
              <a:t>mfg event records </a:t>
            </a:r>
            <a:r>
              <a:rPr lang="en-US" sz="2000" dirty="0" smtClean="0"/>
              <a:t>indicating the </a:t>
            </a:r>
            <a:r>
              <a:rPr lang="en-US" sz="2000" i="1" dirty="0" smtClean="0"/>
              <a:t>actions</a:t>
            </a:r>
            <a:r>
              <a:rPr lang="en-US" sz="2000" dirty="0" smtClean="0"/>
              <a:t> (Created, Updated, Deleted) on </a:t>
            </a:r>
            <a:r>
              <a:rPr lang="en-US" sz="2000" i="1" dirty="0" smtClean="0"/>
              <a:t>ISA-95 objects </a:t>
            </a:r>
            <a:r>
              <a:rPr lang="en-US" sz="2000" dirty="0" smtClean="0"/>
              <a:t>relevant to the event </a:t>
            </a:r>
          </a:p>
          <a:p>
            <a:pPr marL="574675" lvl="1" indent="-346075">
              <a:buFont typeface="+mj-lt"/>
              <a:buAutoNum type="arabicPeriod"/>
            </a:pPr>
            <a:r>
              <a:rPr lang="en-US" sz="2000" dirty="0" smtClean="0"/>
              <a:t>Attributes including effective / record timestamps, priority, hierarchy scope and source</a:t>
            </a:r>
          </a:p>
          <a:p>
            <a:pPr marL="574675" lvl="1" indent="-346075">
              <a:buFont typeface="+mj-lt"/>
              <a:buAutoNum type="arabicPeriod"/>
            </a:pPr>
            <a:r>
              <a:rPr lang="en-US" sz="2000" dirty="0" smtClean="0"/>
              <a:t>Indication of the </a:t>
            </a:r>
            <a:r>
              <a:rPr lang="en-US" sz="2000" i="1" dirty="0" smtClean="0"/>
              <a:t>mfg profile </a:t>
            </a:r>
            <a:r>
              <a:rPr lang="en-US" sz="2000" dirty="0" smtClean="0"/>
              <a:t>the event is part of</a:t>
            </a:r>
          </a:p>
        </p:txBody>
      </p:sp>
      <p:sp>
        <p:nvSpPr>
          <p:cNvPr id="9" name="Footer Placeholder 3"/>
          <p:cNvSpPr txBox="1">
            <a:spLocks/>
          </p:cNvSpPr>
          <p:nvPr/>
        </p:nvSpPr>
        <p:spPr bwMode="auto">
          <a:xfrm>
            <a:off x="1962727" y="6638982"/>
            <a:ext cx="4618182" cy="201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457200" rtl="0" eaLnBrk="1" latinLnBrk="0" hangingPunct="1">
              <a:defRPr sz="8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  <p:sp>
        <p:nvSpPr>
          <p:cNvPr id="5" name="Rounded Rectangle 4"/>
          <p:cNvSpPr/>
          <p:nvPr/>
        </p:nvSpPr>
        <p:spPr bwMode="auto">
          <a:xfrm>
            <a:off x="5496207" y="3591339"/>
            <a:ext cx="1170039" cy="2203405"/>
          </a:xfrm>
          <a:prstGeom prst="roundRect">
            <a:avLst/>
          </a:prstGeom>
          <a:solidFill>
            <a:srgbClr val="FFFF00">
              <a:alpha val="24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570352" y="5263134"/>
            <a:ext cx="3893575" cy="1375848"/>
          </a:xfrm>
          <a:prstGeom prst="wedgeRectCallout">
            <a:avLst>
              <a:gd name="adj1" fmla="val 76428"/>
              <a:gd name="adj2" fmla="val -93958"/>
            </a:avLst>
          </a:prstGeom>
          <a:solidFill>
            <a:srgbClr val="FFFF00">
              <a:alpha val="24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Times" panose="02020603050405020304" pitchFamily="18" charset="0"/>
              </a:rPr>
              <a:t>The m</a:t>
            </a:r>
            <a:r>
              <a:rPr lang="en-US" sz="1600" dirty="0" smtClean="0">
                <a:latin typeface="Times" panose="02020603050405020304" pitchFamily="18" charset="0"/>
              </a:rPr>
              <a:t>fg event record is a collection of ISA-95 objects with a given action applied. Collectively they provide </a:t>
            </a:r>
            <a:r>
              <a:rPr lang="en-US" sz="1600" dirty="0">
                <a:latin typeface="Times" panose="02020603050405020304" pitchFamily="18" charset="0"/>
              </a:rPr>
              <a:t>the bundling </a:t>
            </a:r>
            <a:r>
              <a:rPr lang="en-US" sz="1600" dirty="0" smtClean="0">
                <a:latin typeface="Times" panose="02020603050405020304" pitchFamily="18" charset="0"/>
              </a:rPr>
              <a:t>capability for an event </a:t>
            </a:r>
            <a:r>
              <a:rPr lang="en-US" sz="1600" dirty="0">
                <a:latin typeface="Times" panose="02020603050405020304" pitchFamily="18" charset="0"/>
              </a:rPr>
              <a:t>originally requested by </a:t>
            </a:r>
            <a:r>
              <a:rPr lang="en-US" sz="1600" dirty="0" smtClean="0">
                <a:latin typeface="Times" panose="02020603050405020304" pitchFamily="18" charset="0"/>
              </a:rPr>
              <a:t>BHPB</a:t>
            </a:r>
            <a:endParaRPr lang="en-US" sz="1600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8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changes from last meeting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364" y="1410649"/>
            <a:ext cx="8257886" cy="4649040"/>
          </a:xfrm>
        </p:spPr>
        <p:txBody>
          <a:bodyPr/>
          <a:lstStyle/>
          <a:p>
            <a:r>
              <a:rPr lang="en-US" sz="1800" dirty="0" smtClean="0"/>
              <a:t>Move attributes to classes</a:t>
            </a:r>
          </a:p>
          <a:p>
            <a:pPr lvl="1"/>
            <a:r>
              <a:rPr lang="en-US" sz="1800" dirty="0" smtClean="0"/>
              <a:t>Required adding parent, extension, sealed attributes to allow tight hierarchy and locked in enumerations control</a:t>
            </a:r>
          </a:p>
          <a:p>
            <a:pPr lvl="1"/>
            <a:r>
              <a:rPr lang="en-US" sz="1800" dirty="0" smtClean="0"/>
              <a:t>Classes attribute contains list of membership details. Use this to allow filtering of event instances in Class / </a:t>
            </a:r>
            <a:r>
              <a:rPr lang="en-US" sz="1800" dirty="0" err="1" smtClean="0"/>
              <a:t>SubClass</a:t>
            </a:r>
            <a:r>
              <a:rPr lang="en-US" sz="1800" dirty="0" smtClean="0"/>
              <a:t> form </a:t>
            </a:r>
            <a:r>
              <a:rPr lang="en-US" sz="1800" dirty="0" err="1" smtClean="0"/>
              <a:t>e.g</a:t>
            </a:r>
            <a:r>
              <a:rPr lang="en-US" sz="1800" dirty="0" smtClean="0"/>
              <a:t>: </a:t>
            </a:r>
            <a:r>
              <a:rPr lang="en-US" sz="1800" dirty="0" err="1" smtClean="0"/>
              <a:t>EventLevel:Work</a:t>
            </a:r>
            <a:endParaRPr lang="en-US" sz="1800" dirty="0" smtClean="0"/>
          </a:p>
          <a:p>
            <a:r>
              <a:rPr lang="en-US" sz="1800" dirty="0" smtClean="0"/>
              <a:t>Alarm, Alert  are now sealed sub classes of Event Type class</a:t>
            </a:r>
          </a:p>
          <a:p>
            <a:pPr lvl="1"/>
            <a:r>
              <a:rPr lang="en-US" sz="1800" dirty="0"/>
              <a:t>P</a:t>
            </a:r>
            <a:r>
              <a:rPr lang="en-US" sz="1800" dirty="0" smtClean="0"/>
              <a:t>erhaps better middle ground these is standard </a:t>
            </a:r>
            <a:r>
              <a:rPr lang="en-US" sz="1800" dirty="0" err="1" smtClean="0"/>
              <a:t>EventType</a:t>
            </a:r>
            <a:r>
              <a:rPr lang="en-US" sz="1800" dirty="0" smtClean="0"/>
              <a:t>  attribute with values Event, Alert and Alarm.</a:t>
            </a:r>
          </a:p>
          <a:p>
            <a:r>
              <a:rPr lang="en-US" sz="1800" dirty="0" smtClean="0"/>
              <a:t>Event Level  is now a class </a:t>
            </a:r>
          </a:p>
          <a:p>
            <a:r>
              <a:rPr lang="en-US" sz="1800" dirty="0" smtClean="0"/>
              <a:t>Category now class</a:t>
            </a:r>
          </a:p>
          <a:p>
            <a:r>
              <a:rPr lang="en-US" sz="1800" dirty="0"/>
              <a:t>Operations Type </a:t>
            </a:r>
            <a:r>
              <a:rPr lang="en-US" sz="1800" dirty="0" smtClean="0"/>
              <a:t>attribute is now a class with Production, Inventory, Quality, Maintenance being sub class enumeration  </a:t>
            </a:r>
          </a:p>
          <a:p>
            <a:pPr marL="228600" lvl="1" indent="0">
              <a:buNone/>
            </a:pPr>
            <a:r>
              <a:rPr lang="en-US" sz="1800" dirty="0" smtClean="0"/>
              <a:t>PCMWG: Consider if these should return as attributes</a:t>
            </a:r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Copyright © 2015 ISA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8071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Mfg Event and Mfg Event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114" y="1205519"/>
            <a:ext cx="8905586" cy="1511365"/>
          </a:xfrm>
        </p:spPr>
        <p:txBody>
          <a:bodyPr/>
          <a:lstStyle/>
          <a:p>
            <a:pPr marL="233363" indent="-233363">
              <a:buFont typeface="Arial" charset="0"/>
              <a:buChar char="•"/>
            </a:pPr>
            <a:r>
              <a:rPr lang="en-US" sz="2000" dirty="0"/>
              <a:t>Mfg </a:t>
            </a:r>
            <a:r>
              <a:rPr lang="en-US" sz="2000" dirty="0" smtClean="0"/>
              <a:t>Event </a:t>
            </a:r>
            <a:r>
              <a:rPr lang="en-US" sz="2000" dirty="0"/>
              <a:t>is a generic container for </a:t>
            </a:r>
            <a:r>
              <a:rPr lang="en-US" sz="2000" dirty="0" smtClean="0"/>
              <a:t> specific event types</a:t>
            </a:r>
            <a:r>
              <a:rPr lang="en-US" sz="2000" dirty="0"/>
              <a:t>. </a:t>
            </a:r>
            <a:r>
              <a:rPr lang="en-US" sz="2000" dirty="0" smtClean="0"/>
              <a:t> An individual </a:t>
            </a:r>
            <a:r>
              <a:rPr lang="en-US" sz="2000" dirty="0" err="1"/>
              <a:t>Mfg</a:t>
            </a:r>
            <a:r>
              <a:rPr lang="en-US" sz="2000" dirty="0"/>
              <a:t> </a:t>
            </a:r>
            <a:r>
              <a:rPr lang="en-US" sz="2000" dirty="0" smtClean="0"/>
              <a:t>Event structure </a:t>
            </a:r>
            <a:r>
              <a:rPr lang="en-US" sz="2000" dirty="0"/>
              <a:t>and description </a:t>
            </a:r>
            <a:r>
              <a:rPr lang="en-US" sz="2000" dirty="0" smtClean="0"/>
              <a:t>is defined </a:t>
            </a:r>
            <a:r>
              <a:rPr lang="en-US" sz="2000" dirty="0"/>
              <a:t>in its corresponding Mfg Event </a:t>
            </a:r>
            <a:r>
              <a:rPr lang="en-US" sz="2000" dirty="0" smtClean="0"/>
              <a:t>Definition.  </a:t>
            </a:r>
            <a:r>
              <a:rPr lang="en-US" sz="2000" dirty="0"/>
              <a:t>The Mfg Event has Definition ID as a mandatory attribute</a:t>
            </a:r>
            <a:r>
              <a:rPr lang="en-US" sz="2000" dirty="0" smtClean="0"/>
              <a:t>.</a:t>
            </a:r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60687" y="6663467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dirty="0" smtClean="0"/>
              <a:t>Copyright © 2015 ISA</a:t>
            </a:r>
            <a:endParaRPr lang="en-US" altLang="en-US" sz="900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5271785" y="5112849"/>
            <a:ext cx="3735092" cy="146786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Mfg Event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ID:1042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Definition ID: Order Completed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Event Timestamp : 29-10-15:13:00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…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224032" y="3221365"/>
            <a:ext cx="2882685" cy="10146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Mfg Event Definition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ID: Order Completed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…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4403176" y="2713476"/>
            <a:ext cx="3735092" cy="146786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Mfg Event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ID:12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Definition ID: Order Completed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Event Timestamp : 21-10-15:12:00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…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4819048" y="3947369"/>
            <a:ext cx="3735092" cy="146786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Mfg Event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ID:783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Definition ID: Order Completed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Event Timestamp : 27-10-15:7:00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…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 flipH="1">
            <a:off x="2527878" y="3447411"/>
            <a:ext cx="1875299" cy="16095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tangle 28"/>
          <p:cNvSpPr/>
          <p:nvPr/>
        </p:nvSpPr>
        <p:spPr bwMode="auto">
          <a:xfrm>
            <a:off x="611345" y="3956618"/>
            <a:ext cx="2495371" cy="385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+mj-lt"/>
              </a:rPr>
              <a:t>Record Specifications</a:t>
            </a:r>
            <a:endParaRPr lang="en-US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4393750"/>
            <a:ext cx="41067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 smtClean="0"/>
              <a:t>Record specifications provide </a:t>
            </a:r>
            <a:r>
              <a:rPr lang="en-US" sz="2000" dirty="0"/>
              <a:t>explicit </a:t>
            </a:r>
            <a:r>
              <a:rPr lang="en-US" sz="2000" dirty="0" smtClean="0"/>
              <a:t>specification of the allowed content of </a:t>
            </a:r>
            <a:r>
              <a:rPr lang="en-US" sz="2000" i="1" dirty="0" smtClean="0"/>
              <a:t>mfg event record </a:t>
            </a:r>
            <a:r>
              <a:rPr lang="en-US" sz="2000" dirty="0" smtClean="0"/>
              <a:t>attributes contained in a </a:t>
            </a:r>
            <a:r>
              <a:rPr lang="en-US" sz="2000" i="1" dirty="0" smtClean="0"/>
              <a:t>mfg event </a:t>
            </a:r>
            <a:r>
              <a:rPr lang="en-US" sz="2000" dirty="0" smtClean="0"/>
              <a:t>occurrence.</a:t>
            </a:r>
            <a:endParaRPr lang="en-US" sz="20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i="1" dirty="0" smtClean="0"/>
              <a:t>mfg event </a:t>
            </a:r>
            <a:r>
              <a:rPr lang="en-US" sz="2000" dirty="0" smtClean="0"/>
              <a:t>record</a:t>
            </a:r>
            <a:r>
              <a:rPr lang="en-US" sz="2000" i="1" dirty="0" smtClean="0"/>
              <a:t> </a:t>
            </a:r>
            <a:r>
              <a:rPr lang="en-US" sz="2000" dirty="0"/>
              <a:t>is validated against </a:t>
            </a:r>
            <a:r>
              <a:rPr lang="en-US" sz="2000" dirty="0" smtClean="0"/>
              <a:t>the corresponding </a:t>
            </a:r>
            <a:r>
              <a:rPr lang="en-US" sz="2000" i="1" dirty="0" smtClean="0"/>
              <a:t>mfg event record specification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03177" y="2289819"/>
            <a:ext cx="345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Message </a:t>
            </a:r>
            <a:r>
              <a:rPr lang="en-US" u="sng" dirty="0"/>
              <a:t>Content </a:t>
            </a:r>
            <a:r>
              <a:rPr lang="en-US" u="sng" dirty="0" smtClean="0"/>
              <a:t>Posted / Notified</a:t>
            </a:r>
            <a:endParaRPr lang="en-US" u="sng" dirty="0"/>
          </a:p>
        </p:txBody>
      </p:sp>
      <p:sp>
        <p:nvSpPr>
          <p:cNvPr id="32" name="TextBox 31"/>
          <p:cNvSpPr txBox="1"/>
          <p:nvPr/>
        </p:nvSpPr>
        <p:spPr>
          <a:xfrm>
            <a:off x="193823" y="2266959"/>
            <a:ext cx="223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Definition of Message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 flipH="1" flipV="1">
            <a:off x="2527877" y="3743255"/>
            <a:ext cx="2743908" cy="20806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9" name="Straight Arrow Connector 118"/>
          <p:cNvCxnSpPr>
            <a:stCxn id="25" idx="1"/>
          </p:cNvCxnSpPr>
          <p:nvPr/>
        </p:nvCxnSpPr>
        <p:spPr bwMode="auto">
          <a:xfrm flipH="1" flipV="1">
            <a:off x="2527876" y="3682791"/>
            <a:ext cx="2291172" cy="99851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0395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14" y="80682"/>
            <a:ext cx="8170800" cy="1148876"/>
          </a:xfrm>
        </p:spPr>
        <p:txBody>
          <a:bodyPr/>
          <a:lstStyle/>
          <a:p>
            <a:r>
              <a:rPr lang="en-US" sz="2400" dirty="0" smtClean="0"/>
              <a:t>Configuring Event </a:t>
            </a:r>
            <a:r>
              <a:rPr lang="en-US" sz="2400" dirty="0"/>
              <a:t>S</a:t>
            </a:r>
            <a:r>
              <a:rPr lang="en-US" sz="2400" dirty="0" smtClean="0"/>
              <a:t>tructure with </a:t>
            </a:r>
            <a:br>
              <a:rPr lang="en-US" sz="2400" dirty="0" smtClean="0"/>
            </a:br>
            <a:r>
              <a:rPr lang="en-US" sz="2400" dirty="0" smtClean="0"/>
              <a:t>Mfg Event Definition Templates</a:t>
            </a:r>
            <a:endParaRPr lang="en-US" sz="2400" dirty="0"/>
          </a:p>
        </p:txBody>
      </p:sp>
      <p:sp>
        <p:nvSpPr>
          <p:cNvPr id="2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5" t="4838" r="3710" b="2991"/>
          <a:stretch/>
        </p:blipFill>
        <p:spPr>
          <a:xfrm>
            <a:off x="4854809" y="1212517"/>
            <a:ext cx="4320000" cy="4572000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194570"/>
              </p:ext>
            </p:extLst>
          </p:nvPr>
        </p:nvGraphicFramePr>
        <p:xfrm>
          <a:off x="-4974" y="4768371"/>
          <a:ext cx="5956301" cy="1607185"/>
        </p:xfrm>
        <a:graphic>
          <a:graphicData uri="http://schemas.openxmlformats.org/drawingml/2006/table">
            <a:tbl>
              <a:tblPr firstRow="1" firstCol="1" bandRow="1"/>
              <a:tblGrid>
                <a:gridCol w="1202189"/>
                <a:gridCol w="340013"/>
                <a:gridCol w="692169"/>
                <a:gridCol w="860962"/>
                <a:gridCol w="860962"/>
                <a:gridCol w="602309"/>
                <a:gridCol w="540378"/>
                <a:gridCol w="857319"/>
              </a:tblGrid>
              <a:tr h="0">
                <a:tc rowSpan="3">
                  <a:txBody>
                    <a:bodyPr/>
                    <a:lstStyle/>
                    <a:p>
                      <a:pPr algn="just"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spc="40">
                          <a:effectLst/>
                          <a:latin typeface="Arial" charset="0"/>
                          <a:ea typeface="Times New Roman" charset="0"/>
                        </a:rPr>
                        <a:t>Mfg Event Definition Entry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just"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spc="40">
                          <a:effectLst/>
                          <a:latin typeface="Arial" charset="0"/>
                          <a:ea typeface="Times New Roman" charset="0"/>
                        </a:rPr>
                        <a:t>ID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b="1" spc="40">
                          <a:effectLst/>
                          <a:latin typeface="Arial" charset="0"/>
                          <a:ea typeface="Times New Roman" charset="0"/>
                        </a:rPr>
                        <a:t>Record content rules 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b="1" spc="40">
                          <a:effectLst/>
                          <a:latin typeface="Arial" charset="0"/>
                          <a:ea typeface="Times New Roman" charset="0"/>
                        </a:rPr>
                        <a:t>Comment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575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b="1" spc="40">
                          <a:effectLst/>
                          <a:latin typeface="Arial" charset="0"/>
                          <a:ea typeface="Times New Roman" charset="0"/>
                        </a:rPr>
                        <a:t>Action Rules 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b="1" spc="40" dirty="0" smtClean="0">
                          <a:effectLst/>
                          <a:latin typeface="Arial" charset="0"/>
                          <a:ea typeface="Times New Roman" charset="0"/>
                        </a:rPr>
                        <a:t>ISA-95 Object </a:t>
                      </a:r>
                      <a:r>
                        <a:rPr lang="en-US" sz="1000" b="1" spc="40" dirty="0">
                          <a:effectLst/>
                          <a:latin typeface="Arial" charset="0"/>
                          <a:ea typeface="Times New Roman" charset="0"/>
                        </a:rPr>
                        <a:t>Rules</a:t>
                      </a:r>
                      <a:endParaRPr lang="en-US" sz="1200" spc="40" dirty="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41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b="1" spc="40">
                          <a:effectLst/>
                          <a:latin typeface="Arial" charset="0"/>
                          <a:ea typeface="Times New Roman" charset="0"/>
                        </a:rPr>
                        <a:t>Action(s)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b="1" spc="40">
                          <a:effectLst/>
                          <a:latin typeface="Arial" charset="0"/>
                          <a:ea typeface="Times New Roman" charset="0"/>
                        </a:rPr>
                        <a:t>Cardinality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b="1" spc="40">
                          <a:effectLst/>
                          <a:latin typeface="Arial" charset="0"/>
                          <a:ea typeface="Times New Roman" charset="0"/>
                        </a:rPr>
                        <a:t>Information Object (s)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b="1" spc="40">
                          <a:effectLst/>
                          <a:latin typeface="Arial" charset="0"/>
                          <a:ea typeface="Times New Roman" charset="0"/>
                        </a:rPr>
                        <a:t>Cardinality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b="1" spc="40">
                          <a:effectLst/>
                          <a:latin typeface="Arial" charset="0"/>
                          <a:ea typeface="Times New Roman" charset="0"/>
                        </a:rPr>
                        <a:t>Relationship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7980">
                <a:tc>
                  <a:txBody>
                    <a:bodyPr/>
                    <a:lstStyle/>
                    <a:p>
                      <a:pPr algn="jus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spc="40" dirty="0">
                          <a:effectLst/>
                          <a:latin typeface="Arial" charset="0"/>
                          <a:ea typeface="Times New Roman" charset="0"/>
                        </a:rPr>
                        <a:t>Material Moved</a:t>
                      </a:r>
                      <a:endParaRPr lang="en-US" sz="1200" spc="40" dirty="0">
                        <a:effectLst/>
                        <a:latin typeface="Arial" charset="0"/>
                        <a:ea typeface="Times New Roman" charset="0"/>
                      </a:endParaRPr>
                    </a:p>
                    <a:p>
                      <a:pPr algn="jus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spc="40" dirty="0">
                          <a:effectLst/>
                          <a:latin typeface="Arial" charset="0"/>
                          <a:ea typeface="Times New Roman" charset="0"/>
                        </a:rPr>
                        <a:t> </a:t>
                      </a:r>
                      <a:endParaRPr lang="en-US" sz="1200" spc="40" dirty="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80340" algn="just"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000" spc="40">
                          <a:effectLst/>
                          <a:latin typeface="Arial" charset="0"/>
                          <a:ea typeface="Times New Roman" charset="0"/>
                        </a:rPr>
                        <a:t>A1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spc="40">
                          <a:effectLst/>
                          <a:latin typeface="Arial" charset="0"/>
                          <a:ea typeface="Times New Roman" charset="0"/>
                        </a:rPr>
                        <a:t>Added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spc="40">
                          <a:effectLst/>
                          <a:latin typeface="Arial" charset="0"/>
                          <a:ea typeface="Times New Roman" charset="0"/>
                        </a:rPr>
                        <a:t>Min: 1, 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  <a:p>
                      <a:pPr algn="jus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spc="40">
                          <a:effectLst/>
                          <a:latin typeface="Arial" charset="0"/>
                          <a:ea typeface="Times New Roman" charset="0"/>
                        </a:rPr>
                        <a:t>Max: *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spc="40">
                          <a:effectLst/>
                          <a:latin typeface="Arial" charset="0"/>
                          <a:ea typeface="Times New Roman" charset="0"/>
                        </a:rPr>
                        <a:t>Operations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  <a:p>
                      <a:pPr algn="jus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spc="40">
                          <a:effectLst/>
                          <a:latin typeface="Arial" charset="0"/>
                          <a:ea typeface="Times New Roman" charset="0"/>
                        </a:rPr>
                        <a:t>Schedule ID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spc="40">
                          <a:effectLst/>
                          <a:latin typeface="Arial" charset="0"/>
                          <a:ea typeface="Times New Roman" charset="0"/>
                        </a:rPr>
                        <a:t>Min 1, Max *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spc="40">
                          <a:effectLst/>
                          <a:latin typeface="Arial" charset="0"/>
                          <a:ea typeface="Times New Roman" charset="0"/>
                        </a:rPr>
                        <a:t>Association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GB" sz="1200" spc="40" dirty="0">
                          <a:effectLst/>
                          <a:latin typeface="Arial" charset="0"/>
                          <a:ea typeface="Times New Roman" charset="0"/>
                        </a:rPr>
                        <a:t>The</a:t>
                      </a:r>
                      <a:r>
                        <a:rPr lang="en-US" sz="1000" spc="40" dirty="0">
                          <a:effectLst/>
                          <a:latin typeface="Arial" charset="0"/>
                          <a:ea typeface="Times New Roman" charset="0"/>
                        </a:rPr>
                        <a:t> Schedule must be referenced</a:t>
                      </a:r>
                      <a:endParaRPr lang="en-US" sz="1200" spc="40" dirty="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-24767" y="1206579"/>
            <a:ext cx="5242632" cy="2764597"/>
          </a:xfrm>
        </p:spPr>
        <p:txBody>
          <a:bodyPr>
            <a:normAutofit/>
          </a:bodyPr>
          <a:lstStyle/>
          <a:p>
            <a:r>
              <a:rPr lang="en-US" sz="1800" i="1" dirty="0" smtClean="0"/>
              <a:t>Mfg event record specifications </a:t>
            </a:r>
            <a:r>
              <a:rPr lang="en-US" sz="1800" dirty="0" smtClean="0"/>
              <a:t>define allowed </a:t>
            </a:r>
            <a:r>
              <a:rPr lang="en-US" sz="1800" i="1" dirty="0" smtClean="0"/>
              <a:t>mfg </a:t>
            </a:r>
            <a:r>
              <a:rPr lang="en-US" sz="1800" i="1" dirty="0"/>
              <a:t>e</a:t>
            </a:r>
            <a:r>
              <a:rPr lang="en-US" sz="1800" i="1" dirty="0" smtClean="0"/>
              <a:t>vent record</a:t>
            </a:r>
            <a:r>
              <a:rPr lang="en-US" sz="1800" dirty="0" smtClean="0"/>
              <a:t> content and </a:t>
            </a:r>
            <a:r>
              <a:rPr lang="en-US" sz="1800" dirty="0"/>
              <a:t>structure for </a:t>
            </a:r>
            <a:r>
              <a:rPr lang="en-US" sz="1800" i="1" dirty="0"/>
              <a:t>m</a:t>
            </a:r>
            <a:r>
              <a:rPr lang="en-US" sz="1800" i="1" dirty="0" smtClean="0"/>
              <a:t>fg event record</a:t>
            </a:r>
            <a:r>
              <a:rPr lang="en-US" sz="1800" dirty="0" smtClean="0"/>
              <a:t> attributes. The specification allows </a:t>
            </a:r>
            <a:r>
              <a:rPr lang="en-US" sz="1800" dirty="0"/>
              <a:t>the </a:t>
            </a:r>
            <a:r>
              <a:rPr lang="en-US" sz="1800" i="1" dirty="0" smtClean="0"/>
              <a:t>mfg event record</a:t>
            </a:r>
            <a:r>
              <a:rPr lang="en-US" sz="1800" dirty="0" smtClean="0"/>
              <a:t> contents </a:t>
            </a:r>
            <a:r>
              <a:rPr lang="en-US" sz="1800" dirty="0"/>
              <a:t>to be validated against the </a:t>
            </a:r>
            <a:r>
              <a:rPr lang="en-US" sz="1800" dirty="0" smtClean="0"/>
              <a:t>corresponding </a:t>
            </a:r>
            <a:r>
              <a:rPr lang="en-US" sz="1800" i="1" dirty="0" smtClean="0"/>
              <a:t>mfg event definition record specification </a:t>
            </a:r>
            <a:r>
              <a:rPr lang="en-US" sz="1800" dirty="0" smtClean="0"/>
              <a:t>by senders and receivers.</a:t>
            </a:r>
            <a:endParaRPr lang="en-US" sz="1800" dirty="0"/>
          </a:p>
          <a:p>
            <a:r>
              <a:rPr lang="en-US" sz="1800" dirty="0" smtClean="0"/>
              <a:t>Details of </a:t>
            </a:r>
            <a:r>
              <a:rPr lang="en-US" sz="1800" dirty="0"/>
              <a:t>field definitions in </a:t>
            </a:r>
            <a:r>
              <a:rPr lang="en-US" sz="1800" dirty="0" smtClean="0"/>
              <a:t>ISA-95 objects are </a:t>
            </a:r>
            <a:r>
              <a:rPr lang="en-US" sz="1800" dirty="0"/>
              <a:t>defined in </a:t>
            </a:r>
            <a:r>
              <a:rPr lang="en-US" sz="1800" dirty="0" smtClean="0"/>
              <a:t>the message </a:t>
            </a:r>
            <a:r>
              <a:rPr lang="en-US" sz="1800" dirty="0"/>
              <a:t>specification in the </a:t>
            </a:r>
            <a:r>
              <a:rPr lang="en-US" sz="1800" dirty="0" smtClean="0"/>
              <a:t>corresponding </a:t>
            </a:r>
            <a:r>
              <a:rPr lang="en-US" sz="1800" i="1" dirty="0" smtClean="0"/>
              <a:t>mfg </a:t>
            </a:r>
            <a:r>
              <a:rPr lang="en-US" sz="1800" i="1" dirty="0"/>
              <a:t>p</a:t>
            </a:r>
            <a:r>
              <a:rPr lang="en-US" sz="1800" i="1" dirty="0" smtClean="0"/>
              <a:t>rofile</a:t>
            </a:r>
            <a:r>
              <a:rPr lang="en-US" sz="1800" i="1" dirty="0"/>
              <a:t>.</a:t>
            </a:r>
          </a:p>
        </p:txBody>
      </p:sp>
      <p:sp>
        <p:nvSpPr>
          <p:cNvPr id="33" name="Oval 32"/>
          <p:cNvSpPr/>
          <p:nvPr/>
        </p:nvSpPr>
        <p:spPr bwMode="auto">
          <a:xfrm>
            <a:off x="4766020" y="3869481"/>
            <a:ext cx="1212685" cy="772885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anose="02020603050405020304" pitchFamily="18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1077035" y="5625043"/>
            <a:ext cx="432187" cy="335343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anose="02020603050405020304" pitchFamily="18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-12967" y="5683865"/>
            <a:ext cx="1090002" cy="390821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anose="02020603050405020304" pitchFamily="18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285516" y="1525996"/>
            <a:ext cx="936171" cy="553157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anose="02020603050405020304" pitchFamily="18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7430947" y="1506136"/>
            <a:ext cx="936171" cy="573017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19436032" flipH="1">
            <a:off x="5015631" y="1859938"/>
            <a:ext cx="483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B050"/>
                </a:solidFill>
              </a:rPr>
              <a:t>ID</a:t>
            </a:r>
          </a:p>
        </p:txBody>
      </p:sp>
      <p:sp>
        <p:nvSpPr>
          <p:cNvPr id="42" name="TextBox 41"/>
          <p:cNvSpPr txBox="1"/>
          <p:nvPr/>
        </p:nvSpPr>
        <p:spPr>
          <a:xfrm rot="19865189">
            <a:off x="6253536" y="2075513"/>
            <a:ext cx="1263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B050"/>
                </a:solidFill>
              </a:rPr>
              <a:t>Definition </a:t>
            </a:r>
            <a:r>
              <a:rPr lang="en-US" sz="1600" b="1" dirty="0">
                <a:solidFill>
                  <a:srgbClr val="00B050"/>
                </a:solidFill>
              </a:rPr>
              <a:t>ID</a:t>
            </a:r>
          </a:p>
        </p:txBody>
      </p:sp>
      <p:sp>
        <p:nvSpPr>
          <p:cNvPr id="43" name="TextBox 42"/>
          <p:cNvSpPr txBox="1"/>
          <p:nvPr/>
        </p:nvSpPr>
        <p:spPr>
          <a:xfrm rot="20696590">
            <a:off x="4444728" y="433900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ID</a:t>
            </a:r>
          </a:p>
        </p:txBody>
      </p:sp>
      <p:sp>
        <p:nvSpPr>
          <p:cNvPr id="45" name="TextBox 44"/>
          <p:cNvSpPr txBox="1"/>
          <p:nvPr/>
        </p:nvSpPr>
        <p:spPr>
          <a:xfrm rot="20637310">
            <a:off x="5689017" y="4360409"/>
            <a:ext cx="1325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Template ID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7041329" y="3843947"/>
            <a:ext cx="1072524" cy="789408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anose="02020603050405020304" pitchFamily="18" charset="0"/>
            </a:endParaRPr>
          </a:p>
        </p:txBody>
      </p:sp>
      <p:cxnSp>
        <p:nvCxnSpPr>
          <p:cNvPr id="377" name="Straight Connector 376"/>
          <p:cNvCxnSpPr>
            <a:stCxn id="35" idx="7"/>
            <a:endCxn id="36" idx="3"/>
          </p:cNvCxnSpPr>
          <p:nvPr/>
        </p:nvCxnSpPr>
        <p:spPr bwMode="auto">
          <a:xfrm flipV="1">
            <a:off x="917408" y="1998145"/>
            <a:ext cx="4505207" cy="374295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9" name="Straight Connector 378"/>
          <p:cNvCxnSpPr>
            <a:stCxn id="35" idx="7"/>
          </p:cNvCxnSpPr>
          <p:nvPr/>
        </p:nvCxnSpPr>
        <p:spPr bwMode="auto">
          <a:xfrm flipV="1">
            <a:off x="917408" y="1802575"/>
            <a:ext cx="6513539" cy="39385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1" name="Straight Connector 380"/>
          <p:cNvCxnSpPr>
            <a:stCxn id="34" idx="7"/>
            <a:endCxn id="33" idx="3"/>
          </p:cNvCxnSpPr>
          <p:nvPr/>
        </p:nvCxnSpPr>
        <p:spPr bwMode="auto">
          <a:xfrm flipV="1">
            <a:off x="1445930" y="4529180"/>
            <a:ext cx="3497684" cy="114497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3" name="Straight Connector 382"/>
          <p:cNvCxnSpPr>
            <a:stCxn id="34" idx="7"/>
            <a:endCxn id="46" idx="2"/>
          </p:cNvCxnSpPr>
          <p:nvPr/>
        </p:nvCxnSpPr>
        <p:spPr bwMode="auto">
          <a:xfrm flipV="1">
            <a:off x="1445930" y="4238651"/>
            <a:ext cx="5595399" cy="143550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650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2" y="529858"/>
            <a:ext cx="7772977" cy="780210"/>
          </a:xfrm>
        </p:spPr>
        <p:txBody>
          <a:bodyPr/>
          <a:lstStyle/>
          <a:p>
            <a:r>
              <a:rPr lang="en-US" dirty="0" smtClean="0"/>
              <a:t>Mfg Event Definition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562" y="1251003"/>
            <a:ext cx="8257886" cy="4649040"/>
          </a:xfrm>
        </p:spPr>
        <p:txBody>
          <a:bodyPr/>
          <a:lstStyle/>
          <a:p>
            <a:r>
              <a:rPr lang="en-US" sz="2000" i="1" dirty="0" smtClean="0"/>
              <a:t>Mfg events </a:t>
            </a:r>
            <a:r>
              <a:rPr lang="en-US" sz="2000" dirty="0" smtClean="0"/>
              <a:t>are occurrences (instances) of </a:t>
            </a:r>
            <a:r>
              <a:rPr lang="en-US" sz="2000" i="1" dirty="0" smtClean="0"/>
              <a:t>mfg event definitions </a:t>
            </a:r>
            <a:r>
              <a:rPr lang="en-US" sz="2000" dirty="0" smtClean="0"/>
              <a:t>that are transmitted over communications channels (conduits per ISA-99).</a:t>
            </a:r>
          </a:p>
          <a:p>
            <a:r>
              <a:rPr lang="en-US" sz="2000" dirty="0"/>
              <a:t>The </a:t>
            </a:r>
            <a:r>
              <a:rPr lang="en-US" sz="2000" i="1" dirty="0"/>
              <a:t>Mfg </a:t>
            </a:r>
            <a:r>
              <a:rPr lang="en-US" sz="2000" i="1" dirty="0" smtClean="0"/>
              <a:t>event </a:t>
            </a:r>
            <a:r>
              <a:rPr lang="en-US" sz="2000" dirty="0"/>
              <a:t>description</a:t>
            </a:r>
            <a:r>
              <a:rPr lang="en-US" sz="2000" i="1" dirty="0"/>
              <a:t> </a:t>
            </a:r>
            <a:r>
              <a:rPr lang="en-US" sz="2000" dirty="0" smtClean="0"/>
              <a:t>is defined in the </a:t>
            </a:r>
            <a:r>
              <a:rPr lang="en-US" sz="2000" i="1" dirty="0" smtClean="0"/>
              <a:t>mfg event definition </a:t>
            </a:r>
            <a:r>
              <a:rPr lang="en-US" sz="2000" dirty="0" smtClean="0"/>
              <a:t>attributes and the structure via </a:t>
            </a:r>
            <a:r>
              <a:rPr lang="en-US" sz="2000" i="1" dirty="0" smtClean="0"/>
              <a:t>mfg event record specifications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The </a:t>
            </a:r>
            <a:r>
              <a:rPr lang="en-US" sz="2000" i="1" dirty="0" smtClean="0"/>
              <a:t>Mfg event definition </a:t>
            </a:r>
            <a:r>
              <a:rPr lang="en-US" sz="2000" dirty="0" smtClean="0"/>
              <a:t>uses </a:t>
            </a:r>
            <a:r>
              <a:rPr lang="en-US" sz="2000" i="1" dirty="0" smtClean="0"/>
              <a:t>mfg event record specifications </a:t>
            </a:r>
            <a:r>
              <a:rPr lang="en-US" sz="2000" dirty="0" smtClean="0"/>
              <a:t>to explicitly </a:t>
            </a:r>
            <a:r>
              <a:rPr lang="en-US" sz="2000" i="1" dirty="0" smtClean="0"/>
              <a:t>ISA-95 objects </a:t>
            </a:r>
            <a:r>
              <a:rPr lang="en-US" sz="2000" dirty="0" smtClean="0"/>
              <a:t>and </a:t>
            </a:r>
            <a:r>
              <a:rPr lang="en-US" sz="2000" i="1" dirty="0" smtClean="0"/>
              <a:t>actions</a:t>
            </a:r>
            <a:r>
              <a:rPr lang="en-US" sz="2000" dirty="0" smtClean="0"/>
              <a:t> allowed in the </a:t>
            </a:r>
            <a:r>
              <a:rPr lang="en-US" sz="2000" i="1" dirty="0" smtClean="0"/>
              <a:t>mfg event</a:t>
            </a:r>
            <a:r>
              <a:rPr lang="en-US" sz="2000" dirty="0" smtClean="0"/>
              <a:t>.</a:t>
            </a:r>
          </a:p>
          <a:p>
            <a:r>
              <a:rPr lang="en-US" sz="2000" i="1" dirty="0" smtClean="0"/>
              <a:t>Mfg event classes </a:t>
            </a:r>
            <a:r>
              <a:rPr lang="en-US" sz="2000" dirty="0" smtClean="0"/>
              <a:t>enable grouping of </a:t>
            </a:r>
            <a:r>
              <a:rPr lang="en-US" sz="2000" i="1" dirty="0" smtClean="0"/>
              <a:t>mfg event definitions </a:t>
            </a:r>
            <a:r>
              <a:rPr lang="en-US" sz="2000" dirty="0" smtClean="0"/>
              <a:t>and specification of common structure of </a:t>
            </a:r>
            <a:r>
              <a:rPr lang="en-US" sz="2000" i="1" dirty="0" smtClean="0"/>
              <a:t>mfg event definitions</a:t>
            </a:r>
            <a:r>
              <a:rPr lang="en-US" sz="2000" dirty="0" smtClean="0"/>
              <a:t>.</a:t>
            </a:r>
            <a:endParaRPr lang="en-US" sz="2000" i="1" dirty="0" smtClean="0"/>
          </a:p>
          <a:p>
            <a:r>
              <a:rPr lang="en-US" sz="2000" i="1" dirty="0" smtClean="0"/>
              <a:t>Mfg event definitions </a:t>
            </a:r>
            <a:r>
              <a:rPr lang="en-US" sz="2000" dirty="0" smtClean="0"/>
              <a:t>and</a:t>
            </a:r>
            <a:r>
              <a:rPr lang="en-US" sz="2000" i="1" dirty="0" smtClean="0"/>
              <a:t> mfg event classes </a:t>
            </a:r>
            <a:r>
              <a:rPr lang="en-US" sz="2000" dirty="0" smtClean="0"/>
              <a:t>may be further specified in the message specification in the corresponding </a:t>
            </a:r>
            <a:r>
              <a:rPr lang="en-US" sz="2000" i="1" dirty="0" smtClean="0"/>
              <a:t>mfg profile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62727" y="6699142"/>
            <a:ext cx="4618182" cy="201706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Copyright © 2015 ISA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77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</a:t>
            </a:r>
            <a:r>
              <a:rPr lang="en-US" dirty="0" smtClean="0"/>
              <a:t>ou </a:t>
            </a:r>
            <a:r>
              <a:rPr lang="en-US" dirty="0"/>
              <a:t>W</a:t>
            </a:r>
            <a:r>
              <a:rPr lang="en-US" dirty="0" smtClean="0"/>
              <a:t>ill </a:t>
            </a:r>
            <a:r>
              <a:rPr lang="en-US" dirty="0"/>
              <a:t>L</a:t>
            </a:r>
            <a:r>
              <a:rPr lang="en-US" dirty="0" smtClean="0"/>
              <a:t>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5" y="1190846"/>
            <a:ext cx="8257886" cy="4649040"/>
          </a:xfrm>
        </p:spPr>
        <p:txBody>
          <a:bodyPr/>
          <a:lstStyle/>
          <a:p>
            <a:r>
              <a:rPr lang="en-US" sz="2400" dirty="0" smtClean="0"/>
              <a:t>Why </a:t>
            </a:r>
            <a:r>
              <a:rPr lang="en-US" sz="2400" i="1" dirty="0" smtClean="0"/>
              <a:t>mfg event </a:t>
            </a:r>
            <a:r>
              <a:rPr lang="en-US" sz="2400" dirty="0" smtClean="0"/>
              <a:t>support is required in ISA-95</a:t>
            </a:r>
          </a:p>
          <a:p>
            <a:r>
              <a:rPr lang="en-US" sz="2400" dirty="0" smtClean="0"/>
              <a:t>What is an Event Driven Architecture</a:t>
            </a:r>
          </a:p>
          <a:p>
            <a:pPr lvl="1"/>
            <a:r>
              <a:rPr lang="en-US" sz="2000" dirty="0"/>
              <a:t>Process Choreography and Orchestration concepts</a:t>
            </a:r>
            <a:endParaRPr lang="en-US" sz="2000" dirty="0" smtClean="0"/>
          </a:p>
          <a:p>
            <a:pPr lvl="1"/>
            <a:r>
              <a:rPr lang="en-US" sz="2000" dirty="0"/>
              <a:t>Process Centric and Data Centric concepts</a:t>
            </a:r>
          </a:p>
          <a:p>
            <a:r>
              <a:rPr lang="en-US" sz="2400" dirty="0" smtClean="0"/>
              <a:t>What is a Notification</a:t>
            </a:r>
          </a:p>
          <a:p>
            <a:r>
              <a:rPr lang="en-US" sz="2400" dirty="0" smtClean="0"/>
              <a:t>What is a </a:t>
            </a:r>
            <a:r>
              <a:rPr lang="en-US" sz="2400" i="1" dirty="0" smtClean="0"/>
              <a:t>mfg event </a:t>
            </a:r>
            <a:r>
              <a:rPr lang="en-US" sz="2400" dirty="0" smtClean="0"/>
              <a:t>object</a:t>
            </a:r>
          </a:p>
          <a:p>
            <a:pPr lvl="1"/>
            <a:r>
              <a:rPr lang="en-US" sz="2000" dirty="0" smtClean="0"/>
              <a:t>How </a:t>
            </a:r>
            <a:r>
              <a:rPr lang="en-US" sz="2000" i="1" dirty="0" smtClean="0"/>
              <a:t>mfg </a:t>
            </a:r>
            <a:r>
              <a:rPr lang="en-US" sz="2000" i="1" dirty="0"/>
              <a:t>e</a:t>
            </a:r>
            <a:r>
              <a:rPr lang="en-US" sz="2000" i="1" dirty="0" smtClean="0"/>
              <a:t>vents </a:t>
            </a:r>
            <a:r>
              <a:rPr lang="en-US" sz="2000" dirty="0" smtClean="0"/>
              <a:t>fit within the practitioners </a:t>
            </a:r>
            <a:r>
              <a:rPr lang="en-US" sz="2000" i="1" dirty="0" smtClean="0"/>
              <a:t>ISA-95</a:t>
            </a:r>
            <a:r>
              <a:rPr lang="en-US" sz="2000" dirty="0" smtClean="0"/>
              <a:t> toolbox</a:t>
            </a:r>
          </a:p>
          <a:p>
            <a:pPr lvl="1"/>
            <a:r>
              <a:rPr lang="en-US" sz="2000" dirty="0" smtClean="0"/>
              <a:t>How </a:t>
            </a:r>
            <a:r>
              <a:rPr lang="en-US" sz="2000" i="1" dirty="0" smtClean="0"/>
              <a:t>mfg events </a:t>
            </a:r>
            <a:r>
              <a:rPr lang="en-US" sz="2000" dirty="0" smtClean="0"/>
              <a:t>are represented</a:t>
            </a:r>
          </a:p>
          <a:p>
            <a:pPr lvl="1"/>
            <a:r>
              <a:rPr lang="en-US" sz="2000" dirty="0"/>
              <a:t>What </a:t>
            </a:r>
            <a:r>
              <a:rPr lang="en-US" sz="2000" dirty="0" smtClean="0"/>
              <a:t>is the </a:t>
            </a:r>
            <a:r>
              <a:rPr lang="en-US" sz="2000" i="1" dirty="0" smtClean="0"/>
              <a:t>mfg event model</a:t>
            </a:r>
            <a:endParaRPr lang="en-US" sz="2000" i="1" dirty="0"/>
          </a:p>
          <a:p>
            <a:r>
              <a:rPr lang="en-US" sz="2400" dirty="0" smtClean="0"/>
              <a:t>What </a:t>
            </a:r>
            <a:r>
              <a:rPr lang="en-US" sz="2400" i="1" dirty="0" smtClean="0"/>
              <a:t>mfg event profile </a:t>
            </a:r>
            <a:r>
              <a:rPr lang="en-US" sz="2400" dirty="0" smtClean="0"/>
              <a:t>is</a:t>
            </a:r>
          </a:p>
          <a:p>
            <a:r>
              <a:rPr lang="en-US" sz="2400" dirty="0" smtClean="0"/>
              <a:t>Application of </a:t>
            </a:r>
            <a:r>
              <a:rPr lang="en-US" sz="2400" i="1" dirty="0" smtClean="0"/>
              <a:t>mfg</a:t>
            </a:r>
            <a:r>
              <a:rPr lang="en-US" sz="2400" dirty="0" smtClean="0"/>
              <a:t> </a:t>
            </a:r>
            <a:r>
              <a:rPr lang="en-US" sz="2400" i="1" dirty="0" smtClean="0"/>
              <a:t>events</a:t>
            </a:r>
          </a:p>
          <a:p>
            <a:endParaRPr lang="en-US" sz="24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211233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Mfg</a:t>
            </a:r>
            <a:r>
              <a:rPr lang="en-US" dirty="0" smtClean="0"/>
              <a:t> Event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5" y="1202878"/>
            <a:ext cx="8868778" cy="5083268"/>
          </a:xfrm>
        </p:spPr>
        <p:txBody>
          <a:bodyPr/>
          <a:lstStyle/>
          <a:p>
            <a:r>
              <a:rPr lang="en-GB" sz="2000" dirty="0" smtClean="0"/>
              <a:t>The </a:t>
            </a:r>
            <a:r>
              <a:rPr lang="en-GB" sz="2000" i="1" dirty="0" smtClean="0"/>
              <a:t>mfg profile </a:t>
            </a:r>
            <a:r>
              <a:rPr lang="en-GB" sz="2000" dirty="0"/>
              <a:t>represents a description of the information exchange semantics </a:t>
            </a:r>
            <a:r>
              <a:rPr lang="en-GB" sz="2000" dirty="0" smtClean="0"/>
              <a:t>for </a:t>
            </a:r>
            <a:r>
              <a:rPr lang="en-GB" sz="2000" dirty="0"/>
              <a:t>a defined scope. </a:t>
            </a:r>
            <a:endParaRPr lang="en-GB" sz="2000" dirty="0" smtClean="0"/>
          </a:p>
          <a:p>
            <a:pPr lvl="1"/>
            <a:r>
              <a:rPr lang="en-GB" sz="2000" dirty="0" smtClean="0"/>
              <a:t>This scope </a:t>
            </a:r>
            <a:r>
              <a:rPr lang="en-GB" sz="2000" dirty="0"/>
              <a:t>may be </a:t>
            </a:r>
            <a:r>
              <a:rPr lang="en-GB" sz="2000" dirty="0" smtClean="0"/>
              <a:t>a logical group, ISA-99 Zone / Conduits or </a:t>
            </a:r>
            <a:r>
              <a:rPr lang="en-GB" sz="2000" dirty="0"/>
              <a:t>sections of the role based equipment </a:t>
            </a:r>
            <a:r>
              <a:rPr lang="en-GB" sz="2000" dirty="0" smtClean="0"/>
              <a:t>hierarchy.</a:t>
            </a:r>
            <a:endParaRPr lang="en-US" sz="2000" dirty="0"/>
          </a:p>
          <a:p>
            <a:pPr lvl="1"/>
            <a:r>
              <a:rPr lang="en-GB" sz="2000" dirty="0" smtClean="0"/>
              <a:t>Examples: ISA-95 </a:t>
            </a:r>
            <a:r>
              <a:rPr lang="en-GB" sz="2000" dirty="0"/>
              <a:t>Mfg Profile, </a:t>
            </a:r>
            <a:r>
              <a:rPr lang="en-GB" sz="2000" dirty="0" smtClean="0"/>
              <a:t>ISA-88 </a:t>
            </a:r>
            <a:r>
              <a:rPr lang="en-GB" sz="2000" dirty="0"/>
              <a:t>Mfg Profile, </a:t>
            </a:r>
            <a:r>
              <a:rPr lang="en-GB" sz="2000" dirty="0" smtClean="0"/>
              <a:t>GS1 EPCIS, </a:t>
            </a:r>
            <a:r>
              <a:rPr lang="en-GB" sz="2000" dirty="0"/>
              <a:t>My Industry group, </a:t>
            </a:r>
            <a:r>
              <a:rPr lang="en-GB" sz="2000" dirty="0" smtClean="0"/>
              <a:t>Vendor, Site </a:t>
            </a:r>
            <a:r>
              <a:rPr lang="en-GB" sz="2000" dirty="0"/>
              <a:t>Y, My </a:t>
            </a:r>
            <a:r>
              <a:rPr lang="en-GB" sz="2000" dirty="0" smtClean="0"/>
              <a:t>Enterprise, Enterprise Zone, Operations Zone</a:t>
            </a:r>
            <a:endParaRPr lang="en-US" sz="2000" dirty="0" smtClean="0"/>
          </a:p>
          <a:p>
            <a:r>
              <a:rPr lang="en-GB" sz="2000" dirty="0"/>
              <a:t>The </a:t>
            </a:r>
            <a:r>
              <a:rPr lang="en-GB" sz="2000" i="1" dirty="0" smtClean="0"/>
              <a:t>mfg </a:t>
            </a:r>
            <a:r>
              <a:rPr lang="en-GB" sz="2000" i="1" dirty="0"/>
              <a:t>p</a:t>
            </a:r>
            <a:r>
              <a:rPr lang="en-GB" sz="2000" i="1" dirty="0" smtClean="0"/>
              <a:t>rofile </a:t>
            </a:r>
            <a:r>
              <a:rPr lang="en-GB" sz="2000" dirty="0"/>
              <a:t>document can be a text or electronic document. </a:t>
            </a:r>
          </a:p>
          <a:p>
            <a:r>
              <a:rPr lang="en-GB" sz="2000" dirty="0" smtClean="0"/>
              <a:t>A </a:t>
            </a:r>
            <a:r>
              <a:rPr lang="en-GB" sz="2000" i="1" dirty="0" smtClean="0"/>
              <a:t>mfg </a:t>
            </a:r>
            <a:r>
              <a:rPr lang="en-GB" sz="2000" i="1" dirty="0"/>
              <a:t>e</a:t>
            </a:r>
            <a:r>
              <a:rPr lang="en-GB" sz="2000" i="1" dirty="0" smtClean="0"/>
              <a:t>vent </a:t>
            </a:r>
            <a:r>
              <a:rPr lang="en-GB" sz="2000" i="1" dirty="0"/>
              <a:t>p</a:t>
            </a:r>
            <a:r>
              <a:rPr lang="en-GB" sz="2000" i="1" dirty="0" smtClean="0"/>
              <a:t>rofile </a:t>
            </a:r>
            <a:r>
              <a:rPr lang="en-GB" sz="2000" dirty="0"/>
              <a:t>contains a definition of the </a:t>
            </a:r>
            <a:r>
              <a:rPr lang="en-GB" sz="2000" i="1" dirty="0" smtClean="0"/>
              <a:t>mfg event </a:t>
            </a:r>
            <a:r>
              <a:rPr lang="en-GB" sz="2000" dirty="0" smtClean="0"/>
              <a:t>configurations</a:t>
            </a:r>
            <a:r>
              <a:rPr lang="en-GB" sz="2000" i="1" dirty="0" smtClean="0"/>
              <a:t> </a:t>
            </a:r>
            <a:r>
              <a:rPr lang="en-GB" sz="2000" dirty="0" smtClean="0"/>
              <a:t>supported </a:t>
            </a:r>
            <a:r>
              <a:rPr lang="en-GB" sz="2000" dirty="0"/>
              <a:t>within the </a:t>
            </a:r>
            <a:r>
              <a:rPr lang="en-GB" sz="2000" i="1" dirty="0" smtClean="0"/>
              <a:t>mfg profile</a:t>
            </a:r>
            <a:r>
              <a:rPr lang="en-GB" sz="2000" dirty="0" smtClean="0"/>
              <a:t>.</a:t>
            </a:r>
          </a:p>
          <a:p>
            <a:r>
              <a:rPr lang="en-GB" sz="2000" dirty="0" smtClean="0"/>
              <a:t>The </a:t>
            </a:r>
            <a:r>
              <a:rPr lang="en-GB" sz="2000" i="1" dirty="0"/>
              <a:t>m</a:t>
            </a:r>
            <a:r>
              <a:rPr lang="en-GB" sz="2000" i="1" dirty="0" smtClean="0"/>
              <a:t>fg </a:t>
            </a:r>
            <a:r>
              <a:rPr lang="en-GB" sz="2000" i="1" dirty="0"/>
              <a:t>e</a:t>
            </a:r>
            <a:r>
              <a:rPr lang="en-GB" sz="2000" i="1" dirty="0" smtClean="0"/>
              <a:t>vent </a:t>
            </a:r>
            <a:r>
              <a:rPr lang="en-GB" sz="2000" i="1" dirty="0"/>
              <a:t>p</a:t>
            </a:r>
            <a:r>
              <a:rPr lang="en-GB" sz="2000" i="1" dirty="0" smtClean="0"/>
              <a:t>rofile </a:t>
            </a:r>
            <a:r>
              <a:rPr lang="en-GB" sz="2000" dirty="0" smtClean="0"/>
              <a:t>presents the minimum information to describe the transaction scenarios supported including </a:t>
            </a:r>
            <a:r>
              <a:rPr lang="en-GB" sz="2000" i="1" dirty="0" smtClean="0"/>
              <a:t>mfg event definitions, mfg event classes </a:t>
            </a:r>
            <a:r>
              <a:rPr lang="en-GB" sz="2000" dirty="0" smtClean="0"/>
              <a:t>and </a:t>
            </a:r>
            <a:r>
              <a:rPr lang="en-GB" sz="2000" dirty="0"/>
              <a:t>m</a:t>
            </a:r>
            <a:r>
              <a:rPr lang="en-GB" sz="2000" dirty="0" smtClean="0"/>
              <a:t>essage specifications.</a:t>
            </a:r>
            <a:endParaRPr lang="en-US" sz="2000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62727" y="6699142"/>
            <a:ext cx="4618182" cy="201706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Copyright © 2015 ISA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18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/Users/gavan1/Documents/Standards/events/2016/Mfg Event Model - 3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" t="4894" r="1480" b="2859"/>
          <a:stretch/>
        </p:blipFill>
        <p:spPr bwMode="auto">
          <a:xfrm>
            <a:off x="1591945" y="2568266"/>
            <a:ext cx="5960110" cy="43141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550433"/>
            <a:ext cx="7772977" cy="780210"/>
          </a:xfrm>
        </p:spPr>
        <p:txBody>
          <a:bodyPr/>
          <a:lstStyle/>
          <a:p>
            <a:r>
              <a:rPr lang="en-US" dirty="0" smtClean="0"/>
              <a:t>Mfg Event Model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88" y="1130299"/>
            <a:ext cx="8953963" cy="1380387"/>
          </a:xfrm>
        </p:spPr>
        <p:txBody>
          <a:bodyPr/>
          <a:lstStyle/>
          <a:p>
            <a:r>
              <a:rPr lang="en-US" sz="2000" i="1" dirty="0" smtClean="0"/>
              <a:t>Mfg event model  </a:t>
            </a:r>
            <a:r>
              <a:rPr lang="en-US" sz="2000" dirty="0" smtClean="0"/>
              <a:t>follows the pattern used in </a:t>
            </a:r>
            <a:r>
              <a:rPr lang="en-US" sz="2000" i="1" dirty="0" smtClean="0"/>
              <a:t>material model </a:t>
            </a:r>
            <a:r>
              <a:rPr lang="en-US" sz="2000" dirty="0" smtClean="0"/>
              <a:t>where instances are configured by </a:t>
            </a:r>
            <a:r>
              <a:rPr lang="en-US" sz="2000" i="1" dirty="0" smtClean="0"/>
              <a:t>definitions</a:t>
            </a:r>
            <a:r>
              <a:rPr lang="en-US" sz="2000" dirty="0" smtClean="0"/>
              <a:t> and grouped with </a:t>
            </a:r>
            <a:r>
              <a:rPr lang="en-US" sz="2000" i="1" dirty="0" smtClean="0"/>
              <a:t>classes</a:t>
            </a:r>
            <a:r>
              <a:rPr lang="en-US" sz="2000" dirty="0" smtClean="0"/>
              <a:t>.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318227" y="3090551"/>
            <a:ext cx="2058703" cy="3767449"/>
          </a:xfrm>
          <a:prstGeom prst="rect">
            <a:avLst/>
          </a:prstGeom>
          <a:noFill/>
          <a:ln w="31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76200">
              <a:schemeClr val="accent1">
                <a:alpha val="52000"/>
              </a:schemeClr>
            </a:glow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746413" y="3075424"/>
            <a:ext cx="1602923" cy="2920262"/>
          </a:xfrm>
          <a:prstGeom prst="rect">
            <a:avLst/>
          </a:prstGeom>
          <a:noFill/>
          <a:ln w="31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76200">
              <a:schemeClr val="accent1">
                <a:alpha val="52000"/>
              </a:schemeClr>
            </a:glow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569694" y="2256764"/>
            <a:ext cx="2412974" cy="789870"/>
          </a:xfrm>
          <a:prstGeom prst="rect">
            <a:avLst/>
          </a:prstGeom>
          <a:noFill/>
          <a:ln w="31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76200">
              <a:schemeClr val="accent1">
                <a:alpha val="52000"/>
              </a:schemeClr>
            </a:glow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71723" y="3023984"/>
            <a:ext cx="2480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Event Occurrence - Instance</a:t>
            </a:r>
            <a:endParaRPr lang="en-US" sz="11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714917" y="3011488"/>
            <a:ext cx="16463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Event Definition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5433" y="3041309"/>
            <a:ext cx="2357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Event Definition Grouping</a:t>
            </a:r>
            <a:endParaRPr lang="en-US" sz="11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504005" y="2206630"/>
            <a:ext cx="2516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mtClean="0"/>
              <a:t>Documented specification and </a:t>
            </a:r>
            <a:r>
              <a:rPr lang="en-US" sz="1200" b="1" dirty="0" smtClean="0"/>
              <a:t>namespace separation</a:t>
            </a:r>
            <a:endParaRPr lang="en-US" sz="1200" b="1" dirty="0"/>
          </a:p>
        </p:txBody>
      </p:sp>
      <p:sp>
        <p:nvSpPr>
          <p:cNvPr id="2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  <p:sp>
        <p:nvSpPr>
          <p:cNvPr id="25" name="Rectangle 24"/>
          <p:cNvSpPr/>
          <p:nvPr/>
        </p:nvSpPr>
        <p:spPr bwMode="auto">
          <a:xfrm>
            <a:off x="1524153" y="3083796"/>
            <a:ext cx="2252028" cy="2908853"/>
          </a:xfrm>
          <a:prstGeom prst="rect">
            <a:avLst/>
          </a:prstGeom>
          <a:noFill/>
          <a:ln w="31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76200">
              <a:schemeClr val="accent1">
                <a:alpha val="52000"/>
              </a:schemeClr>
            </a:glow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7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/Users/gavan1/Documents/Standards/events/2016/Mfg Event Model - 3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" t="4894" r="1480" b="2859"/>
          <a:stretch/>
        </p:blipFill>
        <p:spPr bwMode="auto">
          <a:xfrm>
            <a:off x="1591945" y="2568266"/>
            <a:ext cx="5960110" cy="43141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550433"/>
            <a:ext cx="7772977" cy="780210"/>
          </a:xfrm>
        </p:spPr>
        <p:txBody>
          <a:bodyPr/>
          <a:lstStyle/>
          <a:p>
            <a:r>
              <a:rPr lang="en-US" dirty="0" smtClean="0"/>
              <a:t>Mfg Event Model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88" y="1130300"/>
            <a:ext cx="8953963" cy="1155386"/>
          </a:xfrm>
        </p:spPr>
        <p:txBody>
          <a:bodyPr/>
          <a:lstStyle/>
          <a:p>
            <a:r>
              <a:rPr lang="en-US" sz="2000" i="1" dirty="0" smtClean="0"/>
              <a:t>Mfg event model </a:t>
            </a:r>
            <a:r>
              <a:rPr lang="en-US" sz="2000" dirty="0" smtClean="0"/>
              <a:t>objects allow configuration of different </a:t>
            </a:r>
            <a:r>
              <a:rPr lang="en-US" sz="2000" i="1" dirty="0" smtClean="0"/>
              <a:t>mfg event </a:t>
            </a:r>
            <a:r>
              <a:rPr lang="en-US" sz="2000" dirty="0" smtClean="0"/>
              <a:t>occurrences of known structure / definition using entries in </a:t>
            </a:r>
            <a:r>
              <a:rPr lang="en-US" sz="2000" i="1" dirty="0" smtClean="0"/>
              <a:t>mfg event definition.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071868" y="5260925"/>
            <a:ext cx="7020920" cy="731725"/>
          </a:xfrm>
          <a:prstGeom prst="rect">
            <a:avLst/>
          </a:prstGeom>
          <a:noFill/>
          <a:ln w="31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glow rad="25400">
              <a:srgbClr val="00B050">
                <a:alpha val="60000"/>
              </a:srgbClr>
            </a:glow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8748" y="5226200"/>
            <a:ext cx="1509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Explicit Event</a:t>
            </a:r>
          </a:p>
          <a:p>
            <a:r>
              <a:rPr lang="en-US" sz="1200" b="1" dirty="0" smtClean="0"/>
              <a:t>Structure Defined </a:t>
            </a:r>
          </a:p>
          <a:p>
            <a:r>
              <a:rPr lang="en-US" sz="1200" b="1" dirty="0" smtClean="0"/>
              <a:t>By Record Specification</a:t>
            </a:r>
            <a:endParaRPr lang="en-US" sz="1200" b="1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2580358" y="4400206"/>
            <a:ext cx="6393519" cy="578138"/>
          </a:xfrm>
          <a:prstGeom prst="rect">
            <a:avLst/>
          </a:prstGeom>
          <a:noFill/>
          <a:ln w="31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25400">
              <a:schemeClr val="accent2">
                <a:lumMod val="40000"/>
                <a:lumOff val="60000"/>
                <a:alpha val="75000"/>
              </a:schemeClr>
            </a:glow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9137" y="4371119"/>
            <a:ext cx="1693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General bag of Name Value pairs options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00528" y="3260690"/>
            <a:ext cx="1694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For each definition, there can be many</a:t>
            </a:r>
          </a:p>
          <a:p>
            <a:r>
              <a:rPr lang="en-US" sz="1200" b="1" dirty="0" smtClean="0"/>
              <a:t>event occurrences</a:t>
            </a:r>
            <a:endParaRPr lang="en-US" sz="1200" b="1" dirty="0"/>
          </a:p>
        </p:txBody>
      </p:sp>
      <p:sp>
        <p:nvSpPr>
          <p:cNvPr id="20" name="Rectangle 19"/>
          <p:cNvSpPr/>
          <p:nvPr/>
        </p:nvSpPr>
        <p:spPr bwMode="auto">
          <a:xfrm>
            <a:off x="3993449" y="3296242"/>
            <a:ext cx="5150551" cy="583825"/>
          </a:xfrm>
          <a:prstGeom prst="rect">
            <a:avLst/>
          </a:prstGeom>
          <a:noFill/>
          <a:ln w="31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glow rad="25400">
              <a:srgbClr val="FFFF00">
                <a:alpha val="78000"/>
              </a:srgbClr>
            </a:glow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effectLst/>
              <a:latin typeface="Times" panose="02020603050405020304" pitchFamily="18" charset="0"/>
            </a:endParaRPr>
          </a:p>
        </p:txBody>
      </p:sp>
      <p:sp>
        <p:nvSpPr>
          <p:cNvPr id="2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34144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Mfg Events </a:t>
            </a:r>
            <a:r>
              <a:rPr lang="en-US" dirty="0" smtClean="0"/>
              <a:t>Support </a:t>
            </a:r>
            <a:r>
              <a:rPr lang="en-US" dirty="0"/>
              <a:t>is </a:t>
            </a:r>
            <a:r>
              <a:rPr lang="en-US" dirty="0" smtClean="0"/>
              <a:t>required </a:t>
            </a:r>
            <a:r>
              <a:rPr lang="en-US" dirty="0"/>
              <a:t>in </a:t>
            </a:r>
            <a:r>
              <a:rPr lang="en-US" dirty="0" smtClean="0"/>
              <a:t>ISA-95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47675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03" y="101053"/>
            <a:ext cx="6512700" cy="1133561"/>
          </a:xfrm>
        </p:spPr>
        <p:txBody>
          <a:bodyPr/>
          <a:lstStyle/>
          <a:p>
            <a:r>
              <a:rPr lang="en-US" dirty="0" smtClean="0"/>
              <a:t>Industry 4.0, Industrial Internet, and the Internet of Things (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34615"/>
            <a:ext cx="6434630" cy="3798051"/>
          </a:xfrm>
        </p:spPr>
        <p:txBody>
          <a:bodyPr>
            <a:normAutofit fontScale="55000" lnSpcReduction="20000"/>
          </a:bodyPr>
          <a:lstStyle/>
          <a:p>
            <a:pPr marL="228600" indent="-228600"/>
            <a:r>
              <a:rPr lang="en-US" dirty="0" smtClean="0"/>
              <a:t>The Intelligent Manufacturing is gaining momentum and much press. We have:</a:t>
            </a:r>
          </a:p>
          <a:p>
            <a:pPr marL="457200" lvl="1" indent="-228600"/>
            <a:r>
              <a:rPr lang="en-US" dirty="0" smtClean="0"/>
              <a:t>Smart manufacturing, </a:t>
            </a:r>
            <a:r>
              <a:rPr lang="en-US" dirty="0" err="1" smtClean="0"/>
              <a:t>IoT</a:t>
            </a:r>
            <a:r>
              <a:rPr lang="en-US" dirty="0"/>
              <a:t>, Industrial </a:t>
            </a:r>
            <a:r>
              <a:rPr lang="en-US" dirty="0" smtClean="0"/>
              <a:t>Internet, intelligent systems, Smart grid</a:t>
            </a:r>
          </a:p>
          <a:p>
            <a:pPr marL="457200" lvl="1" indent="-228600"/>
            <a:r>
              <a:rPr lang="en-US" dirty="0" smtClean="0"/>
              <a:t>New buzz words indicate new challenges and opportunities for manufacturing technologies and standards to tackle. </a:t>
            </a:r>
          </a:p>
          <a:p>
            <a:pPr marL="228600" indent="-228600"/>
            <a:r>
              <a:rPr lang="en-US" dirty="0" smtClean="0"/>
              <a:t>These challenges include large distributed heterogeneous systems (technology and businesses) that spans reliable and unreliable networks </a:t>
            </a:r>
          </a:p>
          <a:p>
            <a:pPr marL="228600" indent="-228600"/>
            <a:r>
              <a:rPr lang="en-US" dirty="0" smtClean="0"/>
              <a:t>Various vendors and standards groups are positioning themselves as part of the story, refactored offerings to </a:t>
            </a:r>
            <a:r>
              <a:rPr lang="en-US" dirty="0" err="1" smtClean="0"/>
              <a:t>IoT</a:t>
            </a:r>
            <a:r>
              <a:rPr lang="en-US" dirty="0" smtClean="0"/>
              <a:t>, and publishing on the topic:</a:t>
            </a:r>
          </a:p>
          <a:p>
            <a:pPr marL="457200" lvl="1" indent="-228600"/>
            <a:r>
              <a:rPr lang="en-US" dirty="0" smtClean="0"/>
              <a:t>OPC UA</a:t>
            </a:r>
          </a:p>
          <a:p>
            <a:pPr marL="457200" lvl="1" indent="-228600"/>
            <a:r>
              <a:rPr lang="en-US" dirty="0" smtClean="0"/>
              <a:t>IEC </a:t>
            </a:r>
          </a:p>
          <a:p>
            <a:pPr marL="457200" lvl="1" indent="-228600"/>
            <a:r>
              <a:rPr lang="en-US" dirty="0" err="1" smtClean="0"/>
              <a:t>OAGi</a:t>
            </a:r>
            <a:r>
              <a:rPr lang="en-US" dirty="0" smtClean="0"/>
              <a:t> </a:t>
            </a:r>
          </a:p>
          <a:p>
            <a:pPr marL="457200" lvl="1" indent="-228600"/>
            <a:r>
              <a:rPr lang="en-US" dirty="0" smtClean="0"/>
              <a:t>ISA</a:t>
            </a:r>
          </a:p>
          <a:p>
            <a:pPr marL="457200" lvl="1" indent="-228600"/>
            <a:r>
              <a:rPr lang="en-US" dirty="0" smtClean="0"/>
              <a:t>IIC – Industrial Internet Consortium</a:t>
            </a:r>
          </a:p>
          <a:p>
            <a:pPr marL="228600" indent="-228600"/>
            <a:r>
              <a:rPr lang="en-US" dirty="0" smtClean="0"/>
              <a:t>The common area of technology development is the ability to interoperate over loosely coupled publish and subscribe systems. </a:t>
            </a:r>
          </a:p>
          <a:p>
            <a:pPr marL="228600" indent="-228600"/>
            <a:r>
              <a:rPr lang="en-US" dirty="0" smtClean="0"/>
              <a:t>Utilities sector has been a fertile area for presentation of </a:t>
            </a:r>
            <a:r>
              <a:rPr lang="en-US" dirty="0" err="1" smtClean="0"/>
              <a:t>IoT</a:t>
            </a:r>
            <a:r>
              <a:rPr lang="en-US" dirty="0" smtClean="0"/>
              <a:t> concepts and applications, particularly, power with Smart Grid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586" y="1232366"/>
            <a:ext cx="2901483" cy="2901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61" y="4437511"/>
            <a:ext cx="3377609" cy="24204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040" y="4296784"/>
            <a:ext cx="4282988" cy="2561216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51014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39634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58" y="73457"/>
            <a:ext cx="7772977" cy="1033447"/>
          </a:xfrm>
        </p:spPr>
        <p:txBody>
          <a:bodyPr/>
          <a:lstStyle/>
          <a:p>
            <a:r>
              <a:rPr lang="en-US" dirty="0" smtClean="0"/>
              <a:t>Inside Existing and Evolving </a:t>
            </a:r>
            <a:br>
              <a:rPr lang="en-US" dirty="0" smtClean="0"/>
            </a:br>
            <a:r>
              <a:rPr lang="en-US" dirty="0"/>
              <a:t>M</a:t>
            </a:r>
            <a:r>
              <a:rPr lang="en-US" dirty="0" smtClean="0"/>
              <a:t>anufacturing Plants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5" y="1282643"/>
            <a:ext cx="8992928" cy="3712744"/>
          </a:xfrm>
        </p:spPr>
        <p:txBody>
          <a:bodyPr/>
          <a:lstStyle/>
          <a:p>
            <a:r>
              <a:rPr lang="en-US" sz="2000" dirty="0"/>
              <a:t>C</a:t>
            </a:r>
            <a:r>
              <a:rPr lang="en-US" sz="2000" dirty="0" smtClean="0"/>
              <a:t>oncepts for Industrial Internet also apply to infrastructure inside manufacturing organizations</a:t>
            </a:r>
          </a:p>
          <a:p>
            <a:r>
              <a:rPr lang="en-US" sz="2000" dirty="0" smtClean="0"/>
              <a:t>Synchronous exchanges of information are well covered in ISA-95</a:t>
            </a:r>
          </a:p>
          <a:p>
            <a:r>
              <a:rPr lang="en-US" sz="2000" dirty="0" smtClean="0"/>
              <a:t>No Representation of events and integration with event models in ISA-95</a:t>
            </a:r>
            <a:endParaRPr lang="en-US" sz="2000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264" y="2750500"/>
            <a:ext cx="6368540" cy="37363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5098" y="3139015"/>
            <a:ext cx="5665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Possible Event Model </a:t>
            </a:r>
          </a:p>
          <a:p>
            <a:r>
              <a:rPr lang="en-US" dirty="0" smtClean="0"/>
              <a:t>integration in a </a:t>
            </a:r>
          </a:p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40766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58" y="500822"/>
            <a:ext cx="7772977" cy="780210"/>
          </a:xfrm>
        </p:spPr>
        <p:txBody>
          <a:bodyPr/>
          <a:lstStyle/>
          <a:p>
            <a:r>
              <a:rPr lang="en-US" dirty="0" smtClean="0"/>
              <a:t>Why is </a:t>
            </a:r>
            <a:r>
              <a:rPr lang="en-US" dirty="0" err="1" smtClean="0"/>
              <a:t>Mfg</a:t>
            </a:r>
            <a:r>
              <a:rPr lang="en-US" dirty="0" smtClean="0"/>
              <a:t> Event Support </a:t>
            </a:r>
            <a:r>
              <a:rPr lang="en-US" dirty="0"/>
              <a:t>R</a:t>
            </a:r>
            <a:r>
              <a:rPr lang="en-US" dirty="0" smtClean="0"/>
              <a:t>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4" y="1286816"/>
            <a:ext cx="8892841" cy="4885384"/>
          </a:xfrm>
        </p:spPr>
        <p:txBody>
          <a:bodyPr/>
          <a:lstStyle/>
          <a:p>
            <a:r>
              <a:rPr lang="en-US" dirty="0" smtClean="0"/>
              <a:t>Summary</a:t>
            </a:r>
          </a:p>
          <a:p>
            <a:pPr lvl="1"/>
            <a:r>
              <a:rPr lang="en-US" dirty="0" smtClean="0"/>
              <a:t>Distributed systems increasingly require flexible loosely coupled messaging systems provided by event driven architecture patterns</a:t>
            </a:r>
          </a:p>
          <a:p>
            <a:pPr lvl="1"/>
            <a:r>
              <a:rPr lang="en-US" dirty="0" smtClean="0"/>
              <a:t>Internet of Things (</a:t>
            </a:r>
            <a:r>
              <a:rPr lang="en-US" dirty="0" err="1" smtClean="0"/>
              <a:t>IoT</a:t>
            </a:r>
            <a:r>
              <a:rPr lang="en-US" dirty="0" smtClean="0"/>
              <a:t>) and Industrial Internet demand lightweight asynchronous event driven communications</a:t>
            </a:r>
          </a:p>
          <a:p>
            <a:pPr lvl="1"/>
            <a:r>
              <a:rPr lang="en-US" dirty="0" smtClean="0"/>
              <a:t>Current ISA-95 verbs emphasize database / system synchronous transactions which do not address current market developments and demands</a:t>
            </a:r>
          </a:p>
          <a:p>
            <a:pPr lvl="1"/>
            <a:r>
              <a:rPr lang="en-US" dirty="0" smtClean="0"/>
              <a:t>Practitioners require more flexible, extensible ISA-95 models to allow customization of ISA-95 transactions to meet specific  industry / individual implementation requirements.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3925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527" y="570917"/>
            <a:ext cx="6583896" cy="585158"/>
          </a:xfrm>
        </p:spPr>
        <p:txBody>
          <a:bodyPr/>
          <a:lstStyle/>
          <a:p>
            <a:r>
              <a:rPr lang="en-US" dirty="0" smtClean="0"/>
              <a:t>Event Driven Architecture (EDA)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-5162" r="-5162"/>
          <a:stretch>
            <a:fillRect/>
          </a:stretch>
        </p:blipFill>
        <p:spPr>
          <a:xfrm>
            <a:off x="1975150" y="1222952"/>
            <a:ext cx="5198611" cy="2231447"/>
          </a:xfrm>
        </p:spPr>
      </p:pic>
      <p:sp>
        <p:nvSpPr>
          <p:cNvPr id="9" name="Rectangle 8"/>
          <p:cNvSpPr/>
          <p:nvPr/>
        </p:nvSpPr>
        <p:spPr>
          <a:xfrm>
            <a:off x="139564" y="3603145"/>
            <a:ext cx="900443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Event generation </a:t>
            </a:r>
            <a:r>
              <a:rPr lang="en-US" sz="2000" dirty="0" smtClean="0"/>
              <a:t>occurs from </a:t>
            </a:r>
            <a:r>
              <a:rPr lang="en-US" sz="2000" dirty="0"/>
              <a:t>applications or inside an infrastructure </a:t>
            </a:r>
            <a:r>
              <a:rPr lang="en-US" sz="2000" dirty="0" smtClean="0"/>
              <a:t>/ mediation components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Event Notification </a:t>
            </a:r>
            <a:r>
              <a:rPr lang="en-US" sz="2000" dirty="0" smtClean="0"/>
              <a:t>performed </a:t>
            </a:r>
            <a:r>
              <a:rPr lang="en-US" sz="2000" dirty="0"/>
              <a:t>with or without ESB infrastructure, e.g. RSS Feed,  Atom </a:t>
            </a:r>
            <a:r>
              <a:rPr lang="en-US" sz="2000" dirty="0" smtClean="0"/>
              <a:t>Feed, </a:t>
            </a:r>
            <a:r>
              <a:rPr lang="en-US" sz="2000" dirty="0"/>
              <a:t>or File S</a:t>
            </a:r>
            <a:r>
              <a:rPr lang="en-US" sz="2000" dirty="0" smtClean="0"/>
              <a:t>hare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Events typically are self describing; </a:t>
            </a:r>
            <a:endParaRPr lang="en-US" sz="2000" dirty="0" smtClean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C</a:t>
            </a:r>
            <a:r>
              <a:rPr lang="en-US" sz="2000" dirty="0" smtClean="0"/>
              <a:t>ontaining </a:t>
            </a:r>
            <a:r>
              <a:rPr lang="en-US" sz="2000" dirty="0"/>
              <a:t>all the information explicitly and / or via links to required information </a:t>
            </a:r>
            <a:r>
              <a:rPr lang="en-US" sz="2000" dirty="0" smtClean="0"/>
              <a:t>describing </a:t>
            </a:r>
            <a:r>
              <a:rPr lang="en-US" sz="2000" dirty="0"/>
              <a:t>the </a:t>
            </a:r>
            <a:r>
              <a:rPr lang="en-US" sz="2000" dirty="0" smtClean="0"/>
              <a:t>event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 smtClean="0"/>
              <a:t>Posting </a:t>
            </a:r>
            <a:r>
              <a:rPr lang="en-US" sz="2000" dirty="0"/>
              <a:t>and notification are typically independent asynchronous processes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16607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814" y="525182"/>
            <a:ext cx="7772977" cy="780210"/>
          </a:xfrm>
        </p:spPr>
        <p:txBody>
          <a:bodyPr/>
          <a:lstStyle/>
          <a:p>
            <a:r>
              <a:rPr lang="en-US" dirty="0" smtClean="0"/>
              <a:t>EDA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366" y="1236503"/>
            <a:ext cx="8872318" cy="5308449"/>
          </a:xfrm>
        </p:spPr>
        <p:txBody>
          <a:bodyPr/>
          <a:lstStyle/>
          <a:p>
            <a:r>
              <a:rPr lang="en-US" sz="2000" dirty="0" smtClean="0"/>
              <a:t>An </a:t>
            </a:r>
            <a:r>
              <a:rPr lang="en-US" sz="2000" dirty="0"/>
              <a:t>EDA typically consists </a:t>
            </a:r>
            <a:r>
              <a:rPr lang="en-US" sz="2000" dirty="0" smtClean="0"/>
              <a:t>of: </a:t>
            </a:r>
          </a:p>
          <a:p>
            <a:pPr lvl="1"/>
            <a:r>
              <a:rPr lang="en-US" sz="2000" i="1" dirty="0" smtClean="0"/>
              <a:t>Mfg event </a:t>
            </a:r>
            <a:r>
              <a:rPr lang="en-US" sz="2000" dirty="0" smtClean="0"/>
              <a:t>producers </a:t>
            </a:r>
          </a:p>
          <a:p>
            <a:pPr lvl="1"/>
            <a:r>
              <a:rPr lang="en-US" sz="2000" i="1" dirty="0"/>
              <a:t>M</a:t>
            </a:r>
            <a:r>
              <a:rPr lang="en-US" sz="2000" i="1" dirty="0" smtClean="0"/>
              <a:t>fg event </a:t>
            </a:r>
            <a:r>
              <a:rPr lang="en-US" sz="2000" dirty="0" smtClean="0"/>
              <a:t>consumers </a:t>
            </a:r>
          </a:p>
          <a:p>
            <a:pPr lvl="1"/>
            <a:r>
              <a:rPr lang="en-US" sz="2000" dirty="0"/>
              <a:t>P</a:t>
            </a:r>
            <a:r>
              <a:rPr lang="en-US" sz="2000" dirty="0" smtClean="0"/>
              <a:t>ublication systems  </a:t>
            </a:r>
          </a:p>
          <a:p>
            <a:pPr lvl="1"/>
            <a:r>
              <a:rPr lang="en-US" sz="2000" i="1" dirty="0" smtClean="0"/>
              <a:t>Mfg event </a:t>
            </a:r>
            <a:r>
              <a:rPr lang="en-US" sz="2000" dirty="0" smtClean="0"/>
              <a:t>channels </a:t>
            </a:r>
            <a:endParaRPr lang="en-US" sz="2000" dirty="0"/>
          </a:p>
          <a:p>
            <a:pPr lvl="0"/>
            <a:r>
              <a:rPr lang="en-US" sz="2000" dirty="0"/>
              <a:t>An </a:t>
            </a:r>
            <a:r>
              <a:rPr lang="en-US" sz="2000" i="1" dirty="0" smtClean="0"/>
              <a:t>mfg event </a:t>
            </a:r>
            <a:r>
              <a:rPr lang="en-US" sz="2000" dirty="0"/>
              <a:t>publisher </a:t>
            </a:r>
            <a:r>
              <a:rPr lang="en-US" sz="2000" dirty="0" smtClean="0"/>
              <a:t>does not </a:t>
            </a:r>
            <a:r>
              <a:rPr lang="en-US" sz="2000" dirty="0"/>
              <a:t>know </a:t>
            </a:r>
            <a:r>
              <a:rPr lang="en-US" sz="2000" dirty="0" smtClean="0"/>
              <a:t>the</a:t>
            </a:r>
          </a:p>
          <a:p>
            <a:pPr marL="0" lvl="0" indent="0">
              <a:buNone/>
            </a:pPr>
            <a:r>
              <a:rPr lang="en-US" sz="2000" dirty="0" smtClean="0"/>
              <a:t>   </a:t>
            </a:r>
            <a:r>
              <a:rPr lang="en-US" sz="2000" i="1" dirty="0" smtClean="0"/>
              <a:t>mfg event </a:t>
            </a:r>
            <a:r>
              <a:rPr lang="en-US" sz="2000" dirty="0" smtClean="0"/>
              <a:t>receivers and </a:t>
            </a:r>
            <a:r>
              <a:rPr lang="en-US" sz="2000" dirty="0"/>
              <a:t>how </a:t>
            </a:r>
            <a:r>
              <a:rPr lang="en-US" sz="2000" dirty="0" smtClean="0"/>
              <a:t>they process the </a:t>
            </a:r>
            <a:r>
              <a:rPr lang="en-US" sz="2000" i="1" dirty="0" smtClean="0"/>
              <a:t>mfg event</a:t>
            </a:r>
            <a:r>
              <a:rPr lang="en-US" sz="2000" dirty="0" smtClean="0"/>
              <a:t>. </a:t>
            </a:r>
            <a:endParaRPr lang="en-US" sz="2000" dirty="0"/>
          </a:p>
          <a:p>
            <a:r>
              <a:rPr lang="en-US" sz="2000" dirty="0"/>
              <a:t>An </a:t>
            </a:r>
            <a:r>
              <a:rPr lang="en-US" sz="2000" i="1" dirty="0" smtClean="0"/>
              <a:t>mfg event </a:t>
            </a:r>
            <a:r>
              <a:rPr lang="en-US" sz="2000" dirty="0"/>
              <a:t>producer may manage the assembly and control triggers of </a:t>
            </a:r>
            <a:r>
              <a:rPr lang="en-US" sz="2000" i="1" dirty="0" smtClean="0"/>
              <a:t>mfg events</a:t>
            </a:r>
            <a:r>
              <a:rPr lang="en-US" sz="2000" dirty="0"/>
              <a:t>.</a:t>
            </a:r>
          </a:p>
          <a:p>
            <a:r>
              <a:rPr lang="en-US" sz="2000" dirty="0" smtClean="0"/>
              <a:t>An </a:t>
            </a:r>
            <a:r>
              <a:rPr lang="en-US" sz="2000" i="1" dirty="0" smtClean="0"/>
              <a:t>mfg event </a:t>
            </a:r>
            <a:r>
              <a:rPr lang="en-US" sz="2000" i="1" dirty="0"/>
              <a:t>channel </a:t>
            </a:r>
            <a:r>
              <a:rPr lang="en-US" sz="2000" dirty="0"/>
              <a:t>may manage the control triggers and distribution of </a:t>
            </a:r>
            <a:r>
              <a:rPr lang="en-US" sz="2000" i="1" dirty="0" smtClean="0"/>
              <a:t>mfg events</a:t>
            </a:r>
            <a:r>
              <a:rPr lang="en-US" sz="2000" dirty="0"/>
              <a:t>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EDA pattern </a:t>
            </a:r>
            <a:r>
              <a:rPr lang="en-US" sz="2000" dirty="0" smtClean="0"/>
              <a:t>can be </a:t>
            </a:r>
            <a:r>
              <a:rPr lang="en-US" sz="2000" dirty="0"/>
              <a:t>applied over a variety of technology </a:t>
            </a:r>
            <a:r>
              <a:rPr lang="en-US" sz="2000" dirty="0" smtClean="0"/>
              <a:t>landscapes from ESB </a:t>
            </a:r>
            <a:r>
              <a:rPr lang="en-US" sz="2000" dirty="0"/>
              <a:t>type environments to </a:t>
            </a:r>
            <a:r>
              <a:rPr lang="en-US" sz="2000" dirty="0" smtClean="0"/>
              <a:t>non-ESB </a:t>
            </a:r>
            <a:r>
              <a:rPr lang="en-US" sz="2000" dirty="0"/>
              <a:t>environments such as </a:t>
            </a:r>
            <a:r>
              <a:rPr lang="en-US" sz="2000" dirty="0" smtClean="0"/>
              <a:t>email, file shares and internet based technologies such as RSS and Atom Feeds. </a:t>
            </a:r>
            <a:endParaRPr lang="en-US" sz="2000" dirty="0"/>
          </a:p>
        </p:txBody>
      </p:sp>
      <p:grpSp>
        <p:nvGrpSpPr>
          <p:cNvPr id="54" name="Group 53"/>
          <p:cNvGrpSpPr/>
          <p:nvPr/>
        </p:nvGrpSpPr>
        <p:grpSpPr>
          <a:xfrm>
            <a:off x="3467100" y="184952"/>
            <a:ext cx="5003800" cy="3218648"/>
            <a:chOff x="466343" y="2619188"/>
            <a:chExt cx="2468880" cy="1203004"/>
          </a:xfrm>
        </p:grpSpPr>
        <p:sp>
          <p:nvSpPr>
            <p:cNvPr id="55" name="Can 54"/>
            <p:cNvSpPr/>
            <p:nvPr/>
          </p:nvSpPr>
          <p:spPr bwMode="auto">
            <a:xfrm>
              <a:off x="1537655" y="2619188"/>
              <a:ext cx="199877" cy="1203004"/>
            </a:xfrm>
            <a:prstGeom prst="can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466343" y="2726188"/>
              <a:ext cx="599726" cy="269055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  <a:ea typeface="Arial Narrow" charset="0"/>
                  <a:cs typeface="Arial Narrow" charset="0"/>
                </a:rPr>
                <a:t>Event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  <a:ea typeface="Arial Narrow" charset="0"/>
                  <a:cs typeface="Arial Narrow" charset="0"/>
                </a:rPr>
                <a:t>Producer</a:t>
              </a: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2283882" y="2691795"/>
              <a:ext cx="651340" cy="303448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  <a:ea typeface="Arial Narrow" charset="0"/>
                  <a:cs typeface="Arial Narrow" charset="0"/>
                </a:rPr>
                <a:t>Event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  <a:ea typeface="Arial Narrow" charset="0"/>
                  <a:cs typeface="Arial Narrow" charset="0"/>
                </a:rPr>
                <a:t>Consumer</a:t>
              </a: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2283881" y="3098117"/>
              <a:ext cx="651341" cy="286912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  <a:ea typeface="Arial Narrow" charset="0"/>
                  <a:cs typeface="Arial Narrow" charset="0"/>
                </a:rPr>
                <a:t>Event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  <a:ea typeface="Arial Narrow" charset="0"/>
                  <a:cs typeface="Arial Narrow" charset="0"/>
                </a:rPr>
                <a:t>Consumer</a:t>
              </a: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2283880" y="3553137"/>
              <a:ext cx="651343" cy="26905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  <a:ea typeface="Arial Narrow" charset="0"/>
                  <a:cs typeface="Arial Narrow" charset="0"/>
                </a:rPr>
                <a:t>Event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  <a:ea typeface="Arial Narrow" charset="0"/>
                  <a:cs typeface="Arial Narrow" charset="0"/>
                </a:rPr>
                <a:t>Consumer</a:t>
              </a:r>
            </a:p>
          </p:txBody>
        </p:sp>
        <p:cxnSp>
          <p:nvCxnSpPr>
            <p:cNvPr id="60" name="Straight Arrow Connector 59"/>
            <p:cNvCxnSpPr>
              <a:stCxn id="59" idx="6"/>
              <a:endCxn id="58" idx="2"/>
            </p:cNvCxnSpPr>
            <p:nvPr/>
          </p:nvCxnSpPr>
          <p:spPr bwMode="auto">
            <a:xfrm>
              <a:off x="1066069" y="2860716"/>
              <a:ext cx="471586" cy="35997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Straight Arrow Connector 60"/>
            <p:cNvCxnSpPr>
              <a:endCxn id="60" idx="2"/>
            </p:cNvCxnSpPr>
            <p:nvPr/>
          </p:nvCxnSpPr>
          <p:spPr bwMode="auto">
            <a:xfrm flipV="1">
              <a:off x="1737532" y="2843519"/>
              <a:ext cx="546350" cy="19718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Straight Arrow Connector 61"/>
            <p:cNvCxnSpPr>
              <a:stCxn id="58" idx="4"/>
              <a:endCxn id="61" idx="2"/>
            </p:cNvCxnSpPr>
            <p:nvPr/>
          </p:nvCxnSpPr>
          <p:spPr bwMode="auto">
            <a:xfrm>
              <a:off x="1737532" y="3220690"/>
              <a:ext cx="546349" cy="2088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Straight Arrow Connector 62"/>
            <p:cNvCxnSpPr>
              <a:endCxn id="62" idx="2"/>
            </p:cNvCxnSpPr>
            <p:nvPr/>
          </p:nvCxnSpPr>
          <p:spPr bwMode="auto">
            <a:xfrm>
              <a:off x="1737532" y="3519556"/>
              <a:ext cx="546348" cy="16810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4" name="TextBox 63"/>
            <p:cNvSpPr txBox="1"/>
            <p:nvPr/>
          </p:nvSpPr>
          <p:spPr>
            <a:xfrm>
              <a:off x="1867600" y="3081472"/>
              <a:ext cx="342786" cy="115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mtClean="0">
                  <a:latin typeface="Arial Narrow" charset="0"/>
                  <a:ea typeface="Arial Narrow" charset="0"/>
                  <a:cs typeface="Arial Narrow" charset="0"/>
                </a:rPr>
                <a:t>Notify</a:t>
              </a:r>
              <a:endParaRPr lang="en-US" sz="1400" b="1"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 rot="878327">
              <a:off x="1812009" y="3495617"/>
              <a:ext cx="342786" cy="115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mtClean="0">
                  <a:latin typeface="Arial Narrow" charset="0"/>
                  <a:ea typeface="Arial Narrow" charset="0"/>
                  <a:cs typeface="Arial Narrow" charset="0"/>
                </a:rPr>
                <a:t>Notify</a:t>
              </a:r>
              <a:endParaRPr lang="en-US" sz="1400" b="1"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 rot="20489750">
              <a:off x="1810539" y="2842357"/>
              <a:ext cx="342786" cy="115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mtClean="0">
                  <a:latin typeface="Arial Narrow" charset="0"/>
                  <a:ea typeface="Arial Narrow" charset="0"/>
                  <a:cs typeface="Arial Narrow" charset="0"/>
                </a:rPr>
                <a:t>Notify</a:t>
              </a:r>
              <a:endParaRPr lang="en-US" sz="1400" b="1"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 rot="2263242">
              <a:off x="1172170" y="2937722"/>
              <a:ext cx="286293" cy="115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rial Narrow" charset="0"/>
                  <a:ea typeface="Arial Narrow" charset="0"/>
                  <a:cs typeface="Arial Narrow" charset="0"/>
                </a:rPr>
                <a:t>Post</a:t>
              </a:r>
              <a:endParaRPr lang="en-US" sz="1400" b="1" dirty="0"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26700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Event Driven Architecture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32279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95358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273" y="526757"/>
            <a:ext cx="6982325" cy="585158"/>
          </a:xfrm>
        </p:spPr>
        <p:txBody>
          <a:bodyPr/>
          <a:lstStyle/>
          <a:p>
            <a:r>
              <a:rPr lang="en-US" dirty="0" smtClean="0"/>
              <a:t>ESB – Enterprise Service Bus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-22160" r="-22160"/>
          <a:stretch>
            <a:fillRect/>
          </a:stretch>
        </p:blipFill>
        <p:spPr>
          <a:xfrm>
            <a:off x="3983852" y="1323472"/>
            <a:ext cx="5814996" cy="3574202"/>
          </a:xfrm>
        </p:spPr>
      </p:pic>
      <p:sp>
        <p:nvSpPr>
          <p:cNvPr id="7" name="Rectangle 6"/>
          <p:cNvSpPr/>
          <p:nvPr/>
        </p:nvSpPr>
        <p:spPr>
          <a:xfrm>
            <a:off x="251847" y="4897674"/>
            <a:ext cx="889215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ISA represents ESB architectures as examples in </a:t>
            </a:r>
            <a:r>
              <a:rPr lang="en-US" sz="2000" dirty="0" smtClean="0"/>
              <a:t>ISA-95 Part 6 </a:t>
            </a:r>
            <a:r>
              <a:rPr lang="en-US" sz="2000" dirty="0"/>
              <a:t>and presents services to plug into ESB’s via Messaging Service Model (</a:t>
            </a:r>
            <a:r>
              <a:rPr lang="en-US" sz="2000" dirty="0" smtClean="0"/>
              <a:t>MSM).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ESB Vendors have not implemented MSM services in their platforms to date.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1" y="1117398"/>
            <a:ext cx="70753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ESB’s typically can contain infrastructure for:</a:t>
            </a:r>
          </a:p>
          <a:p>
            <a:pPr marL="214313" indent="-214313">
              <a:buFont typeface="Arial"/>
              <a:buChar char="•"/>
            </a:pPr>
            <a:r>
              <a:rPr lang="en-US" sz="2000" dirty="0"/>
              <a:t>Transport services</a:t>
            </a:r>
          </a:p>
          <a:p>
            <a:pPr lvl="1"/>
            <a:r>
              <a:rPr lang="en-US" sz="2000" dirty="0"/>
              <a:t>Topic management, reliable delivery …</a:t>
            </a:r>
          </a:p>
          <a:p>
            <a:pPr marL="214313" indent="-214313">
              <a:buFont typeface="Arial"/>
              <a:buChar char="•"/>
            </a:pPr>
            <a:r>
              <a:rPr lang="en-US" sz="2000" dirty="0"/>
              <a:t>Mediation services</a:t>
            </a:r>
          </a:p>
          <a:p>
            <a:r>
              <a:rPr lang="en-US" sz="2000" dirty="0"/>
              <a:t>	Transformation, orchestration … </a:t>
            </a:r>
          </a:p>
          <a:p>
            <a:pPr marL="214313" indent="-214313">
              <a:buFont typeface="Arial"/>
              <a:buChar char="•"/>
            </a:pPr>
            <a:r>
              <a:rPr lang="en-US" sz="2000" dirty="0"/>
              <a:t>Event services</a:t>
            </a:r>
          </a:p>
          <a:p>
            <a:r>
              <a:rPr lang="en-US" sz="2000" dirty="0"/>
              <a:t>	Assembly of event data, triggering of </a:t>
            </a:r>
            <a:r>
              <a:rPr lang="en-US" sz="2000" dirty="0" smtClean="0"/>
              <a:t>events</a:t>
            </a:r>
            <a:endParaRPr lang="en-US" sz="2000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21260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14" y="558406"/>
            <a:ext cx="7772977" cy="780210"/>
          </a:xfrm>
        </p:spPr>
        <p:txBody>
          <a:bodyPr/>
          <a:lstStyle/>
          <a:p>
            <a:r>
              <a:rPr lang="en-US" dirty="0" smtClean="0"/>
              <a:t>SOA – Service Orientated Architecture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t="-51151" b="-51151"/>
          <a:stretch>
            <a:fillRect/>
          </a:stretch>
        </p:blipFill>
        <p:spPr>
          <a:xfrm>
            <a:off x="325098" y="1009935"/>
            <a:ext cx="3816780" cy="1750155"/>
          </a:xfrm>
        </p:spPr>
      </p:pic>
      <p:sp>
        <p:nvSpPr>
          <p:cNvPr id="7" name="Rectangle 6"/>
          <p:cNvSpPr/>
          <p:nvPr/>
        </p:nvSpPr>
        <p:spPr>
          <a:xfrm>
            <a:off x="244544" y="2396837"/>
            <a:ext cx="88994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-US" sz="2000" dirty="0" smtClean="0"/>
              <a:t>Services separate implementation from interfaces. </a:t>
            </a:r>
          </a:p>
          <a:p>
            <a:pPr marL="228600" indent="-228600">
              <a:buFont typeface="Arial"/>
              <a:buChar char="•"/>
            </a:pPr>
            <a:r>
              <a:rPr lang="en-US" sz="2000" dirty="0" smtClean="0"/>
              <a:t>Typically considered to be request/response in nature and synchronous, however, SOA also supports event-notification message exchange pattern (MEP) used in EDA [1].  </a:t>
            </a:r>
            <a:endParaRPr lang="en-US" sz="2000" dirty="0"/>
          </a:p>
          <a:p>
            <a:pPr marL="228600" indent="-22860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2467552" y="3622116"/>
            <a:ext cx="3247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ISA </a:t>
            </a:r>
            <a:r>
              <a:rPr lang="en-US" dirty="0" smtClean="0"/>
              <a:t>verbs: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45" y="3683420"/>
            <a:ext cx="4917805" cy="18020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5241" y="5485432"/>
            <a:ext cx="90780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interact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exchanging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defined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messages via their endpoints. M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essages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endpoints are described by service contracts. Policies determine the requirements incumbent upon a service consumer in order to be capable of interacting with a service.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  <p:pic>
        <p:nvPicPr>
          <p:cNvPr id="12" name="Content Placeholder 5"/>
          <p:cNvPicPr>
            <a:picLocks noChangeAspect="1"/>
          </p:cNvPicPr>
          <p:nvPr/>
        </p:nvPicPr>
        <p:blipFill>
          <a:blip r:embed="rId5"/>
          <a:srcRect l="-5162" r="-5162"/>
          <a:stretch>
            <a:fillRect/>
          </a:stretch>
        </p:blipFill>
        <p:spPr bwMode="black">
          <a:xfrm>
            <a:off x="5162350" y="1160881"/>
            <a:ext cx="3198534" cy="1372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4141" y="6385693"/>
            <a:ext cx="78429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[1] http</a:t>
            </a:r>
            <a:r>
              <a:rPr lang="en-US" sz="1000" dirty="0"/>
              <a:t>://</a:t>
            </a:r>
            <a:r>
              <a:rPr lang="en-US" sz="1000" dirty="0" err="1"/>
              <a:t>www.opengroup.org</a:t>
            </a:r>
            <a:r>
              <a:rPr lang="en-US" sz="1000" dirty="0"/>
              <a:t>/</a:t>
            </a:r>
            <a:r>
              <a:rPr lang="en-US" sz="1000" dirty="0" err="1"/>
              <a:t>soa</a:t>
            </a:r>
            <a:r>
              <a:rPr lang="en-US" sz="1000" dirty="0"/>
              <a:t>/source-book/</a:t>
            </a:r>
            <a:r>
              <a:rPr lang="en-US" sz="1000" dirty="0" err="1"/>
              <a:t>soa</a:t>
            </a:r>
            <a:r>
              <a:rPr lang="en-US" sz="1000" dirty="0"/>
              <a:t>/</a:t>
            </a:r>
            <a:r>
              <a:rPr lang="en-US" sz="1000" dirty="0" err="1"/>
              <a:t>soa.htm</a:t>
            </a:r>
            <a:r>
              <a:rPr lang="en-US" sz="1000" dirty="0"/>
              <a:t> or http://</a:t>
            </a:r>
            <a:r>
              <a:rPr lang="en-US" sz="1000" dirty="0" err="1"/>
              <a:t>docs.oasis-open.org</a:t>
            </a:r>
            <a:r>
              <a:rPr lang="en-US" sz="1000" dirty="0"/>
              <a:t>/</a:t>
            </a:r>
            <a:r>
              <a:rPr lang="en-US" sz="1000" dirty="0" err="1"/>
              <a:t>soa-rm</a:t>
            </a:r>
            <a:r>
              <a:rPr lang="en-US" sz="1000" dirty="0"/>
              <a:t>/</a:t>
            </a:r>
            <a:r>
              <a:rPr lang="en-US" sz="1000" dirty="0" err="1"/>
              <a:t>soa-ra</a:t>
            </a:r>
            <a:r>
              <a:rPr lang="en-US" sz="1000" dirty="0"/>
              <a:t>/v1.0/cs01/soa-ra-v1.0-cs01.pdf</a:t>
            </a:r>
          </a:p>
        </p:txBody>
      </p:sp>
    </p:spTree>
    <p:extLst>
      <p:ext uri="{BB962C8B-B14F-4D97-AF65-F5344CB8AC3E}">
        <p14:creationId xmlns:p14="http://schemas.microsoft.com/office/powerpoint/2010/main" val="88752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527" y="570917"/>
            <a:ext cx="6583896" cy="585158"/>
          </a:xfrm>
        </p:spPr>
        <p:txBody>
          <a:bodyPr/>
          <a:lstStyle/>
          <a:p>
            <a:r>
              <a:rPr lang="en-US" dirty="0" smtClean="0"/>
              <a:t>Event Driven Architecture (EDA)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5908" y="1171500"/>
            <a:ext cx="8988092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EDA is </a:t>
            </a:r>
            <a:r>
              <a:rPr lang="en-US" sz="2000" dirty="0" smtClean="0"/>
              <a:t>an integration </a:t>
            </a:r>
            <a:r>
              <a:rPr lang="en-US" sz="2000" dirty="0"/>
              <a:t>architecture for a message exchange pattern (MEP) promoting the creating, detection, consumption of, and reaction to </a:t>
            </a:r>
            <a:r>
              <a:rPr lang="en-US" sz="2000" i="1" dirty="0" smtClean="0"/>
              <a:t>mfg events </a:t>
            </a:r>
            <a:r>
              <a:rPr lang="en-US" sz="2000" dirty="0"/>
              <a:t>in a disconnected asynchronous environment.  </a:t>
            </a:r>
            <a:endParaRPr lang="en-US" sz="2000" dirty="0" smtClean="0"/>
          </a:p>
          <a:p>
            <a:r>
              <a:rPr lang="en-US" sz="2000" dirty="0"/>
              <a:t>Events are:</a:t>
            </a:r>
          </a:p>
          <a:p>
            <a:pPr marL="214313" indent="-214313">
              <a:buFont typeface="Arial"/>
              <a:buChar char="•"/>
            </a:pPr>
            <a:r>
              <a:rPr lang="en-US" sz="2000" dirty="0" smtClean="0"/>
              <a:t>Configured: Business </a:t>
            </a:r>
            <a:r>
              <a:rPr lang="en-US" sz="2000" dirty="0"/>
              <a:t>rules for inputs and triggers of events are established.</a:t>
            </a:r>
          </a:p>
          <a:p>
            <a:pPr marL="214313" indent="-214313">
              <a:buFont typeface="Arial"/>
              <a:buChar char="•"/>
            </a:pPr>
            <a:r>
              <a:rPr lang="en-US" sz="2000" dirty="0"/>
              <a:t>Generated:</a:t>
            </a:r>
          </a:p>
          <a:p>
            <a:pPr marL="557213" lvl="1" indent="-214313">
              <a:buFont typeface="Arial"/>
              <a:buChar char="•"/>
            </a:pPr>
            <a:r>
              <a:rPr lang="en-US" sz="2000" dirty="0"/>
              <a:t>Inputs are </a:t>
            </a:r>
            <a:r>
              <a:rPr lang="en-US" sz="2000" dirty="0" smtClean="0"/>
              <a:t>assembled </a:t>
            </a:r>
            <a:endParaRPr lang="en-US" sz="2000" dirty="0"/>
          </a:p>
          <a:p>
            <a:pPr marL="557213" lvl="1" indent="-214313">
              <a:buFont typeface="Arial"/>
              <a:buChar char="•"/>
            </a:pPr>
            <a:r>
              <a:rPr lang="en-US" sz="2000" dirty="0"/>
              <a:t>Set points / triggers monitored</a:t>
            </a:r>
          </a:p>
          <a:p>
            <a:pPr marL="557213" lvl="1" indent="-214313">
              <a:buFont typeface="Arial"/>
              <a:buChar char="•"/>
            </a:pPr>
            <a:r>
              <a:rPr lang="en-US" sz="2000" dirty="0"/>
              <a:t>Events are </a:t>
            </a:r>
            <a:r>
              <a:rPr lang="en-US" sz="2000" dirty="0" smtClean="0"/>
              <a:t>constructed by sender </a:t>
            </a:r>
            <a:r>
              <a:rPr lang="en-US" sz="2000" dirty="0"/>
              <a:t>when trigger condition is met</a:t>
            </a:r>
          </a:p>
          <a:p>
            <a:pPr marL="557213" lvl="1" indent="-214313">
              <a:buFont typeface="Arial"/>
              <a:buChar char="•"/>
            </a:pPr>
            <a:r>
              <a:rPr lang="en-US" sz="2000" dirty="0"/>
              <a:t>Events are posted to a known location</a:t>
            </a:r>
          </a:p>
          <a:p>
            <a:pPr marL="214313" indent="-214313">
              <a:buFont typeface="Arial"/>
              <a:buChar char="•"/>
            </a:pPr>
            <a:r>
              <a:rPr lang="en-US" sz="2000" dirty="0" smtClean="0"/>
              <a:t>Notify: Events </a:t>
            </a:r>
            <a:r>
              <a:rPr lang="en-US" sz="2000" dirty="0"/>
              <a:t>are communicated (notified) to interested </a:t>
            </a:r>
            <a:r>
              <a:rPr lang="en-US" sz="2000" dirty="0" smtClean="0"/>
              <a:t>parties (receiver)</a:t>
            </a:r>
            <a:endParaRPr lang="en-US" sz="2000" dirty="0"/>
          </a:p>
          <a:p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4837525" y="4989980"/>
            <a:ext cx="67809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ISA </a:t>
            </a:r>
            <a:r>
              <a:rPr lang="en-US" sz="2000" dirty="0" smtClean="0"/>
              <a:t>verb: </a:t>
            </a:r>
          </a:p>
          <a:p>
            <a:r>
              <a:rPr lang="en-US" sz="2000" dirty="0" smtClean="0"/>
              <a:t>Notify and </a:t>
            </a:r>
            <a:r>
              <a:rPr lang="en-US" sz="2000" i="1" dirty="0" smtClean="0"/>
              <a:t>mfg event </a:t>
            </a:r>
            <a:r>
              <a:rPr lang="en-US" sz="2000" dirty="0" smtClean="0"/>
              <a:t>object </a:t>
            </a:r>
          </a:p>
          <a:p>
            <a:r>
              <a:rPr lang="en-US" sz="2000" dirty="0" smtClean="0"/>
              <a:t>support </a:t>
            </a:r>
            <a:r>
              <a:rPr lang="en-US" sz="2000" dirty="0"/>
              <a:t>this architecture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60" y="4652011"/>
            <a:ext cx="4399790" cy="1919166"/>
          </a:xfrm>
          <a:prstGeom prst="rect">
            <a:avLst/>
          </a:prstGeom>
        </p:spPr>
      </p:pic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71301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527" y="570917"/>
            <a:ext cx="6583896" cy="585158"/>
          </a:xfrm>
        </p:spPr>
        <p:txBody>
          <a:bodyPr/>
          <a:lstStyle/>
          <a:p>
            <a:r>
              <a:rPr lang="en-US" dirty="0" smtClean="0"/>
              <a:t>Event Driven Architecture (EDA)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-5162" r="-5162"/>
          <a:stretch>
            <a:fillRect/>
          </a:stretch>
        </p:blipFill>
        <p:spPr>
          <a:xfrm>
            <a:off x="1975150" y="1222952"/>
            <a:ext cx="5198611" cy="2231447"/>
          </a:xfrm>
        </p:spPr>
      </p:pic>
      <p:sp>
        <p:nvSpPr>
          <p:cNvPr id="9" name="Rectangle 8"/>
          <p:cNvSpPr/>
          <p:nvPr/>
        </p:nvSpPr>
        <p:spPr>
          <a:xfrm>
            <a:off x="139564" y="3603145"/>
            <a:ext cx="900443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Event generation </a:t>
            </a:r>
            <a:r>
              <a:rPr lang="en-US" sz="2000" dirty="0" smtClean="0"/>
              <a:t>occurs from </a:t>
            </a:r>
            <a:r>
              <a:rPr lang="en-US" sz="2000" dirty="0"/>
              <a:t>applications or inside an infrastructure </a:t>
            </a:r>
            <a:r>
              <a:rPr lang="en-US" sz="2000" dirty="0" smtClean="0"/>
              <a:t>/ mediation components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Event Notification </a:t>
            </a:r>
            <a:r>
              <a:rPr lang="en-US" sz="2000" dirty="0" smtClean="0"/>
              <a:t>performed </a:t>
            </a:r>
            <a:r>
              <a:rPr lang="en-US" sz="2000" dirty="0"/>
              <a:t>with or without ESB infrastructure, e.g. RSS Feed,  Atom </a:t>
            </a:r>
            <a:r>
              <a:rPr lang="en-US" sz="2000" dirty="0" smtClean="0"/>
              <a:t>Feed, </a:t>
            </a:r>
            <a:r>
              <a:rPr lang="en-US" sz="2000" dirty="0"/>
              <a:t>or File S</a:t>
            </a:r>
            <a:r>
              <a:rPr lang="en-US" sz="2000" dirty="0" smtClean="0"/>
              <a:t>hare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Events typically are self describing; </a:t>
            </a:r>
            <a:endParaRPr lang="en-US" sz="2000" dirty="0" smtClean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C</a:t>
            </a:r>
            <a:r>
              <a:rPr lang="en-US" sz="2000" dirty="0" smtClean="0"/>
              <a:t>ontaining </a:t>
            </a:r>
            <a:r>
              <a:rPr lang="en-US" sz="2000" dirty="0"/>
              <a:t>all the information explicitly and / or via links to required information </a:t>
            </a:r>
            <a:r>
              <a:rPr lang="en-US" sz="2000" dirty="0" smtClean="0"/>
              <a:t>describing </a:t>
            </a:r>
            <a:r>
              <a:rPr lang="en-US" sz="2000" dirty="0"/>
              <a:t>the </a:t>
            </a:r>
            <a:r>
              <a:rPr lang="en-US" sz="2000" dirty="0" smtClean="0"/>
              <a:t>event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 smtClean="0"/>
              <a:t>Posting </a:t>
            </a:r>
            <a:r>
              <a:rPr lang="en-US" sz="2000" dirty="0"/>
              <a:t>and notification are typically independent asynchronous processes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316199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14" y="118782"/>
            <a:ext cx="7772977" cy="1098604"/>
          </a:xfrm>
        </p:spPr>
        <p:txBody>
          <a:bodyPr/>
          <a:lstStyle/>
          <a:p>
            <a:r>
              <a:rPr lang="en-US" dirty="0"/>
              <a:t>Event C</a:t>
            </a:r>
            <a:r>
              <a:rPr lang="en-US" dirty="0" smtClean="0"/>
              <a:t>oncepts:</a:t>
            </a:r>
            <a:br>
              <a:rPr lang="en-US" dirty="0" smtClean="0"/>
            </a:br>
            <a:r>
              <a:rPr lang="en-US" dirty="0" smtClean="0"/>
              <a:t>Process Centric and Data Centric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64" y="1153886"/>
            <a:ext cx="8873836" cy="5194580"/>
          </a:xfrm>
        </p:spPr>
        <p:txBody>
          <a:bodyPr/>
          <a:lstStyle/>
          <a:p>
            <a:r>
              <a:rPr lang="en-US" sz="2000" dirty="0" smtClean="0"/>
              <a:t>Process Centric Events</a:t>
            </a:r>
          </a:p>
          <a:p>
            <a:pPr lvl="1"/>
            <a:r>
              <a:rPr lang="en-US" sz="2000" dirty="0" smtClean="0"/>
              <a:t>Event context is focused on the changed process data initiating the event e.g. Work Completed. The initiating application compiles the process context into the event message</a:t>
            </a:r>
          </a:p>
          <a:p>
            <a:pPr lvl="1"/>
            <a:r>
              <a:rPr lang="en-US" sz="2000" dirty="0" smtClean="0"/>
              <a:t>Change data elements are presented indicating the effect of the event of different objects</a:t>
            </a:r>
          </a:p>
          <a:p>
            <a:r>
              <a:rPr lang="en-US" sz="2000" dirty="0" smtClean="0"/>
              <a:t>Data Centric Events</a:t>
            </a:r>
          </a:p>
          <a:p>
            <a:pPr lvl="1"/>
            <a:r>
              <a:rPr lang="en-US" sz="2000" dirty="0" smtClean="0"/>
              <a:t>Event context is focused on the data change. E.g.  </a:t>
            </a:r>
            <a:r>
              <a:rPr lang="en-US" sz="2000" dirty="0" err="1" smtClean="0"/>
              <a:t>SetPointChanged</a:t>
            </a:r>
            <a:endParaRPr lang="en-US" sz="2000" dirty="0" smtClean="0"/>
          </a:p>
          <a:p>
            <a:pPr lvl="1"/>
            <a:r>
              <a:rPr lang="en-US" sz="2000" dirty="0" smtClean="0"/>
              <a:t>Event application associates the event with the process, applications need knowledge of the process that caused the event to be raised to fully interpret the message.</a:t>
            </a:r>
          </a:p>
          <a:p>
            <a:r>
              <a:rPr lang="en-US" sz="2000" dirty="0" smtClean="0"/>
              <a:t>Both </a:t>
            </a:r>
            <a:r>
              <a:rPr lang="en-US" sz="2000" dirty="0"/>
              <a:t>approaches are valid and should be included in the </a:t>
            </a:r>
            <a:r>
              <a:rPr lang="en-US" sz="2000" dirty="0" smtClean="0"/>
              <a:t>architecture toolbox</a:t>
            </a:r>
            <a:r>
              <a:rPr lang="en-US" sz="2000" dirty="0"/>
              <a:t>. </a:t>
            </a:r>
            <a:r>
              <a:rPr lang="en-US" sz="2000" dirty="0" smtClean="0"/>
              <a:t>The practitioner chooses the right tools for the job which can also be a mixture of both.</a:t>
            </a:r>
            <a:endParaRPr lang="en-US" sz="20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201330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14" y="118782"/>
            <a:ext cx="7772977" cy="1098604"/>
          </a:xfrm>
        </p:spPr>
        <p:txBody>
          <a:bodyPr/>
          <a:lstStyle/>
          <a:p>
            <a:r>
              <a:rPr lang="en-US" dirty="0"/>
              <a:t>Event C</a:t>
            </a:r>
            <a:r>
              <a:rPr lang="en-US" dirty="0" smtClean="0"/>
              <a:t>oncepts:</a:t>
            </a:r>
            <a:br>
              <a:rPr lang="en-US" dirty="0" smtClean="0"/>
            </a:br>
            <a:r>
              <a:rPr lang="en-US" dirty="0" smtClean="0"/>
              <a:t>Process Centric and Data Centric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64" y="1217386"/>
            <a:ext cx="8873836" cy="5194580"/>
          </a:xfrm>
        </p:spPr>
        <p:txBody>
          <a:bodyPr/>
          <a:lstStyle/>
          <a:p>
            <a:r>
              <a:rPr lang="en-US" sz="2000" dirty="0" smtClean="0"/>
              <a:t>Process centric events are more expressive and are often self describing</a:t>
            </a:r>
          </a:p>
          <a:p>
            <a:r>
              <a:rPr lang="en-US" sz="2000" dirty="0" smtClean="0"/>
              <a:t>Data centric events are typically used where the business processes and relationship with underlying data are understood by all parties.</a:t>
            </a:r>
          </a:p>
          <a:p>
            <a:r>
              <a:rPr lang="en-US" sz="2000" dirty="0" smtClean="0"/>
              <a:t>A common process in manufacturing is to monitor processes for data centric events and then publish a set of contextualized process centric events to higher level systems where context is required.</a:t>
            </a:r>
          </a:p>
          <a:p>
            <a:r>
              <a:rPr lang="en-US" sz="2000" dirty="0" smtClean="0"/>
              <a:t>Intelligent production systems are more able to generate process centric events natively as the process has the context necessary to do so.</a:t>
            </a:r>
            <a:endParaRPr lang="en-US" sz="20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38932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" y="67592"/>
            <a:ext cx="7933650" cy="1101528"/>
          </a:xfrm>
        </p:spPr>
        <p:txBody>
          <a:bodyPr/>
          <a:lstStyle/>
          <a:p>
            <a:r>
              <a:rPr lang="en-US" dirty="0" smtClean="0"/>
              <a:t>Process Choreography and Orchestration Concepts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814" y="1143720"/>
            <a:ext cx="901988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Process Choreography: </a:t>
            </a:r>
            <a:r>
              <a:rPr lang="en-US" sz="2000" dirty="0" smtClean="0"/>
              <a:t>A technique used to characterize and to compose service-oriented business collaborations based on ordered message exchanges between peer entities in order to achieve a common business goal.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No controlling process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 smtClean="0"/>
              <a:t>Work </a:t>
            </a:r>
            <a:r>
              <a:rPr lang="en-US" sz="2000" dirty="0"/>
              <a:t>flow defined at global level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Service function defined by applications </a:t>
            </a:r>
            <a:r>
              <a:rPr lang="en-US" sz="2000" dirty="0" smtClean="0"/>
              <a:t>role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Systems are less </a:t>
            </a:r>
            <a:r>
              <a:rPr lang="en-US" sz="2000" dirty="0" smtClean="0"/>
              <a:t>coupled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 smtClean="0"/>
              <a:t>Well </a:t>
            </a:r>
            <a:r>
              <a:rPr lang="en-US" sz="2000" dirty="0"/>
              <a:t>suited to distributed systems that span company </a:t>
            </a:r>
            <a:r>
              <a:rPr lang="en-US" sz="2000" dirty="0" smtClean="0"/>
              <a:t>boundaries</a:t>
            </a:r>
          </a:p>
          <a:p>
            <a:pPr marL="228600" lvl="1"/>
            <a:r>
              <a:rPr lang="en-US" sz="1200" dirty="0" smtClean="0"/>
              <a:t>(OASIS </a:t>
            </a:r>
            <a:r>
              <a:rPr lang="en-US" sz="1200" dirty="0"/>
              <a:t>Reference Architecture for Service Oriented Architecture Version 1.0, Public Review Draft 1, 23 April 2008, p. 71</a:t>
            </a:r>
            <a:r>
              <a:rPr lang="en-US" sz="1200" dirty="0" smtClean="0"/>
              <a:t>)</a:t>
            </a:r>
          </a:p>
          <a:p>
            <a:pPr marL="228600" lvl="1"/>
            <a:endParaRPr lang="en-US" sz="1200" dirty="0" smtClean="0"/>
          </a:p>
          <a:p>
            <a:r>
              <a:rPr lang="en-US" sz="2000" b="1" dirty="0"/>
              <a:t>Process Orchestration: </a:t>
            </a:r>
            <a:r>
              <a:rPr lang="en-US" sz="2000" dirty="0"/>
              <a:t>A technique used to compose hierarchical and self-contained service-oriented business processes that are executed and coordinated by a single agent acting in a "conductor" role.  </a:t>
            </a:r>
            <a:endParaRPr lang="en-US" sz="2000" dirty="0" smtClean="0"/>
          </a:p>
          <a:p>
            <a:r>
              <a:rPr lang="en-US" sz="1200" dirty="0" smtClean="0"/>
              <a:t>(OASIS </a:t>
            </a:r>
            <a:r>
              <a:rPr lang="en-US" sz="1200" dirty="0"/>
              <a:t>Reference Architecture for Service Oriented Architecture Version 1.0 ,Public Review Draft 1, 23 April 2008, p. 69</a:t>
            </a:r>
            <a:r>
              <a:rPr lang="en-US" sz="1200" dirty="0" smtClean="0"/>
              <a:t>)</a:t>
            </a:r>
          </a:p>
          <a:p>
            <a:endParaRPr lang="en-US" sz="1200" dirty="0"/>
          </a:p>
          <a:p>
            <a:pPr marL="0" lvl="3"/>
            <a:r>
              <a:rPr lang="en-US" sz="2000" dirty="0" smtClean="0"/>
              <a:t>There </a:t>
            </a:r>
            <a:r>
              <a:rPr lang="en-US" sz="2000" dirty="0"/>
              <a:t>is one controlling process that is aware of work flow, services are largely unaware of the process, considered to be easier to </a:t>
            </a:r>
            <a:r>
              <a:rPr lang="en-US" sz="2000" dirty="0" smtClean="0"/>
              <a:t>debug.</a:t>
            </a:r>
            <a:endParaRPr lang="en-US" sz="2000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10152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814" y="525182"/>
            <a:ext cx="7772977" cy="780210"/>
          </a:xfrm>
        </p:spPr>
        <p:txBody>
          <a:bodyPr/>
          <a:lstStyle/>
          <a:p>
            <a:r>
              <a:rPr lang="en-US" dirty="0" smtClean="0"/>
              <a:t>EDA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366" y="1236503"/>
            <a:ext cx="8872318" cy="5308449"/>
          </a:xfrm>
        </p:spPr>
        <p:txBody>
          <a:bodyPr/>
          <a:lstStyle/>
          <a:p>
            <a:r>
              <a:rPr lang="en-US" sz="2000" dirty="0" smtClean="0"/>
              <a:t>An </a:t>
            </a:r>
            <a:r>
              <a:rPr lang="en-US" sz="2000" dirty="0"/>
              <a:t>EDA typically consists </a:t>
            </a:r>
            <a:r>
              <a:rPr lang="en-US" sz="2000" dirty="0" smtClean="0"/>
              <a:t>of: </a:t>
            </a:r>
          </a:p>
          <a:p>
            <a:pPr lvl="1"/>
            <a:r>
              <a:rPr lang="en-US" sz="2000" i="1" dirty="0" smtClean="0"/>
              <a:t>Mfg event </a:t>
            </a:r>
            <a:r>
              <a:rPr lang="en-US" sz="2000" dirty="0" smtClean="0"/>
              <a:t>producers </a:t>
            </a:r>
          </a:p>
          <a:p>
            <a:pPr lvl="1"/>
            <a:r>
              <a:rPr lang="en-US" sz="2000" i="1" dirty="0"/>
              <a:t>M</a:t>
            </a:r>
            <a:r>
              <a:rPr lang="en-US" sz="2000" i="1" dirty="0" smtClean="0"/>
              <a:t>fg event </a:t>
            </a:r>
            <a:r>
              <a:rPr lang="en-US" sz="2000" dirty="0" smtClean="0"/>
              <a:t>consumers </a:t>
            </a:r>
          </a:p>
          <a:p>
            <a:pPr lvl="1"/>
            <a:r>
              <a:rPr lang="en-US" sz="2000" dirty="0"/>
              <a:t>P</a:t>
            </a:r>
            <a:r>
              <a:rPr lang="en-US" sz="2000" dirty="0" smtClean="0"/>
              <a:t>ublication systems  </a:t>
            </a:r>
          </a:p>
          <a:p>
            <a:pPr lvl="1"/>
            <a:r>
              <a:rPr lang="en-US" sz="2000" i="1" dirty="0" smtClean="0"/>
              <a:t>Mfg event </a:t>
            </a:r>
            <a:r>
              <a:rPr lang="en-US" sz="2000" dirty="0" smtClean="0"/>
              <a:t>channels </a:t>
            </a:r>
            <a:endParaRPr lang="en-US" sz="2000" dirty="0"/>
          </a:p>
          <a:p>
            <a:pPr lvl="0"/>
            <a:r>
              <a:rPr lang="en-US" sz="2000" dirty="0"/>
              <a:t>An </a:t>
            </a:r>
            <a:r>
              <a:rPr lang="en-US" sz="2000" i="1" dirty="0" smtClean="0"/>
              <a:t>mfg event </a:t>
            </a:r>
            <a:r>
              <a:rPr lang="en-US" sz="2000" dirty="0"/>
              <a:t>publisher </a:t>
            </a:r>
            <a:r>
              <a:rPr lang="en-US" sz="2000" dirty="0" smtClean="0"/>
              <a:t>does not </a:t>
            </a:r>
            <a:r>
              <a:rPr lang="en-US" sz="2000" dirty="0"/>
              <a:t>know </a:t>
            </a:r>
            <a:r>
              <a:rPr lang="en-US" sz="2000" dirty="0" smtClean="0"/>
              <a:t>the</a:t>
            </a:r>
          </a:p>
          <a:p>
            <a:pPr marL="0" lvl="0" indent="0">
              <a:buNone/>
            </a:pPr>
            <a:r>
              <a:rPr lang="en-US" sz="2000" dirty="0" smtClean="0"/>
              <a:t>   </a:t>
            </a:r>
            <a:r>
              <a:rPr lang="en-US" sz="2000" i="1" dirty="0" smtClean="0"/>
              <a:t>mfg event </a:t>
            </a:r>
            <a:r>
              <a:rPr lang="en-US" sz="2000" dirty="0" smtClean="0"/>
              <a:t>receivers and </a:t>
            </a:r>
            <a:r>
              <a:rPr lang="en-US" sz="2000" dirty="0"/>
              <a:t>how </a:t>
            </a:r>
            <a:r>
              <a:rPr lang="en-US" sz="2000" dirty="0" smtClean="0"/>
              <a:t>they process the </a:t>
            </a:r>
            <a:r>
              <a:rPr lang="en-US" sz="2000" i="1" dirty="0" smtClean="0"/>
              <a:t>mfg event</a:t>
            </a:r>
            <a:r>
              <a:rPr lang="en-US" sz="2000" dirty="0" smtClean="0"/>
              <a:t>. </a:t>
            </a:r>
            <a:endParaRPr lang="en-US" sz="2000" dirty="0"/>
          </a:p>
          <a:p>
            <a:r>
              <a:rPr lang="en-US" sz="2000" dirty="0"/>
              <a:t>An </a:t>
            </a:r>
            <a:r>
              <a:rPr lang="en-US" sz="2000" i="1" dirty="0" smtClean="0"/>
              <a:t>mfg event </a:t>
            </a:r>
            <a:r>
              <a:rPr lang="en-US" sz="2000" dirty="0"/>
              <a:t>producer may manage the assembly and control triggers of </a:t>
            </a:r>
            <a:r>
              <a:rPr lang="en-US" sz="2000" i="1" dirty="0" smtClean="0"/>
              <a:t>mfg events</a:t>
            </a:r>
            <a:r>
              <a:rPr lang="en-US" sz="2000" dirty="0"/>
              <a:t>.</a:t>
            </a:r>
          </a:p>
          <a:p>
            <a:r>
              <a:rPr lang="en-US" sz="2000" dirty="0" smtClean="0"/>
              <a:t>An </a:t>
            </a:r>
            <a:r>
              <a:rPr lang="en-US" sz="2000" i="1" dirty="0" smtClean="0"/>
              <a:t>mfg event </a:t>
            </a:r>
            <a:r>
              <a:rPr lang="en-US" sz="2000" i="1" dirty="0"/>
              <a:t>channel </a:t>
            </a:r>
            <a:r>
              <a:rPr lang="en-US" sz="2000" dirty="0"/>
              <a:t>may manage the control triggers and distribution of </a:t>
            </a:r>
            <a:r>
              <a:rPr lang="en-US" sz="2000" i="1" dirty="0" smtClean="0"/>
              <a:t>mfg events</a:t>
            </a:r>
            <a:r>
              <a:rPr lang="en-US" sz="2000" dirty="0"/>
              <a:t>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EDA pattern </a:t>
            </a:r>
            <a:r>
              <a:rPr lang="en-US" sz="2000" dirty="0" smtClean="0"/>
              <a:t>can be </a:t>
            </a:r>
            <a:r>
              <a:rPr lang="en-US" sz="2000" dirty="0"/>
              <a:t>applied over a variety of technology </a:t>
            </a:r>
            <a:r>
              <a:rPr lang="en-US" sz="2000" dirty="0" smtClean="0"/>
              <a:t>landscapes from ESB </a:t>
            </a:r>
            <a:r>
              <a:rPr lang="en-US" sz="2000" dirty="0"/>
              <a:t>type environments to </a:t>
            </a:r>
            <a:r>
              <a:rPr lang="en-US" sz="2000" dirty="0" smtClean="0"/>
              <a:t>non-ESB </a:t>
            </a:r>
            <a:r>
              <a:rPr lang="en-US" sz="2000" dirty="0"/>
              <a:t>environments such as </a:t>
            </a:r>
            <a:r>
              <a:rPr lang="en-US" sz="2000" dirty="0" smtClean="0"/>
              <a:t>email, file shares and internet based technologies such as RSS and Atom Feeds. </a:t>
            </a:r>
            <a:endParaRPr lang="en-US" sz="2000" dirty="0"/>
          </a:p>
        </p:txBody>
      </p:sp>
      <p:grpSp>
        <p:nvGrpSpPr>
          <p:cNvPr id="54" name="Group 53"/>
          <p:cNvGrpSpPr/>
          <p:nvPr/>
        </p:nvGrpSpPr>
        <p:grpSpPr>
          <a:xfrm>
            <a:off x="3467100" y="184952"/>
            <a:ext cx="5003800" cy="3218648"/>
            <a:chOff x="466343" y="2619188"/>
            <a:chExt cx="2468880" cy="1203004"/>
          </a:xfrm>
        </p:grpSpPr>
        <p:sp>
          <p:nvSpPr>
            <p:cNvPr id="55" name="Can 54"/>
            <p:cNvSpPr/>
            <p:nvPr/>
          </p:nvSpPr>
          <p:spPr bwMode="auto">
            <a:xfrm>
              <a:off x="1537655" y="2619188"/>
              <a:ext cx="199877" cy="1203004"/>
            </a:xfrm>
            <a:prstGeom prst="can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466343" y="2726188"/>
              <a:ext cx="599726" cy="269055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  <a:ea typeface="Arial Narrow" charset="0"/>
                  <a:cs typeface="Arial Narrow" charset="0"/>
                </a:rPr>
                <a:t>Event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  <a:ea typeface="Arial Narrow" charset="0"/>
                  <a:cs typeface="Arial Narrow" charset="0"/>
                </a:rPr>
                <a:t>Producer</a:t>
              </a: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2283882" y="2691795"/>
              <a:ext cx="651340" cy="303448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  <a:ea typeface="Arial Narrow" charset="0"/>
                  <a:cs typeface="Arial Narrow" charset="0"/>
                </a:rPr>
                <a:t>Event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  <a:ea typeface="Arial Narrow" charset="0"/>
                  <a:cs typeface="Arial Narrow" charset="0"/>
                </a:rPr>
                <a:t>Consumer</a:t>
              </a: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2283881" y="3098117"/>
              <a:ext cx="651341" cy="286912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  <a:ea typeface="Arial Narrow" charset="0"/>
                  <a:cs typeface="Arial Narrow" charset="0"/>
                </a:rPr>
                <a:t>Event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  <a:ea typeface="Arial Narrow" charset="0"/>
                  <a:cs typeface="Arial Narrow" charset="0"/>
                </a:rPr>
                <a:t>Consumer</a:t>
              </a: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2283880" y="3553137"/>
              <a:ext cx="651343" cy="26905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  <a:ea typeface="Arial Narrow" charset="0"/>
                  <a:cs typeface="Arial Narrow" charset="0"/>
                </a:rPr>
                <a:t>Event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  <a:ea typeface="Arial Narrow" charset="0"/>
                  <a:cs typeface="Arial Narrow" charset="0"/>
                </a:rPr>
                <a:t>Consumer</a:t>
              </a:r>
            </a:p>
          </p:txBody>
        </p:sp>
        <p:cxnSp>
          <p:nvCxnSpPr>
            <p:cNvPr id="60" name="Straight Arrow Connector 59"/>
            <p:cNvCxnSpPr>
              <a:stCxn id="59" idx="6"/>
              <a:endCxn id="58" idx="2"/>
            </p:cNvCxnSpPr>
            <p:nvPr/>
          </p:nvCxnSpPr>
          <p:spPr bwMode="auto">
            <a:xfrm>
              <a:off x="1066069" y="2860716"/>
              <a:ext cx="471586" cy="35997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Straight Arrow Connector 60"/>
            <p:cNvCxnSpPr>
              <a:endCxn id="60" idx="2"/>
            </p:cNvCxnSpPr>
            <p:nvPr/>
          </p:nvCxnSpPr>
          <p:spPr bwMode="auto">
            <a:xfrm flipV="1">
              <a:off x="1737532" y="2843519"/>
              <a:ext cx="546350" cy="19718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Straight Arrow Connector 61"/>
            <p:cNvCxnSpPr>
              <a:stCxn id="58" idx="4"/>
              <a:endCxn id="61" idx="2"/>
            </p:cNvCxnSpPr>
            <p:nvPr/>
          </p:nvCxnSpPr>
          <p:spPr bwMode="auto">
            <a:xfrm>
              <a:off x="1737532" y="3220690"/>
              <a:ext cx="546349" cy="2088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Straight Arrow Connector 62"/>
            <p:cNvCxnSpPr>
              <a:endCxn id="62" idx="2"/>
            </p:cNvCxnSpPr>
            <p:nvPr/>
          </p:nvCxnSpPr>
          <p:spPr bwMode="auto">
            <a:xfrm>
              <a:off x="1737532" y="3519556"/>
              <a:ext cx="546348" cy="16810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4" name="TextBox 63"/>
            <p:cNvSpPr txBox="1"/>
            <p:nvPr/>
          </p:nvSpPr>
          <p:spPr>
            <a:xfrm>
              <a:off x="1867600" y="3081472"/>
              <a:ext cx="342786" cy="115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mtClean="0">
                  <a:latin typeface="Arial Narrow" charset="0"/>
                  <a:ea typeface="Arial Narrow" charset="0"/>
                  <a:cs typeface="Arial Narrow" charset="0"/>
                </a:rPr>
                <a:t>Notify</a:t>
              </a:r>
              <a:endParaRPr lang="en-US" sz="1400" b="1"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 rot="878327">
              <a:off x="1812009" y="3495617"/>
              <a:ext cx="342786" cy="115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mtClean="0">
                  <a:latin typeface="Arial Narrow" charset="0"/>
                  <a:ea typeface="Arial Narrow" charset="0"/>
                  <a:cs typeface="Arial Narrow" charset="0"/>
                </a:rPr>
                <a:t>Notify</a:t>
              </a:r>
              <a:endParaRPr lang="en-US" sz="1400" b="1"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 rot="20489750">
              <a:off x="1810539" y="2842357"/>
              <a:ext cx="342786" cy="115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mtClean="0">
                  <a:latin typeface="Arial Narrow" charset="0"/>
                  <a:ea typeface="Arial Narrow" charset="0"/>
                  <a:cs typeface="Arial Narrow" charset="0"/>
                </a:rPr>
                <a:t>Notify</a:t>
              </a:r>
              <a:endParaRPr lang="en-US" sz="1400" b="1"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 rot="2263242">
              <a:off x="1172170" y="2937722"/>
              <a:ext cx="286293" cy="115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rial Narrow" charset="0"/>
                  <a:ea typeface="Arial Narrow" charset="0"/>
                  <a:cs typeface="Arial Narrow" charset="0"/>
                </a:rPr>
                <a:t>Post</a:t>
              </a:r>
              <a:endParaRPr lang="en-US" sz="1400" b="1" dirty="0"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210428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a Notification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1585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814" y="537882"/>
            <a:ext cx="7772977" cy="780210"/>
          </a:xfrm>
        </p:spPr>
        <p:txBody>
          <a:bodyPr/>
          <a:lstStyle/>
          <a:p>
            <a:r>
              <a:rPr lang="en-US" dirty="0" smtClean="0"/>
              <a:t>What is a Notification?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4" y="1678978"/>
            <a:ext cx="8823325" cy="4649040"/>
          </a:xfrm>
        </p:spPr>
        <p:txBody>
          <a:bodyPr/>
          <a:lstStyle/>
          <a:p>
            <a:r>
              <a:rPr lang="en-US" sz="1800" dirty="0" smtClean="0"/>
              <a:t>In a NOTIFICATION model, the owner of data notifies users (subscribers) of a past event or action by providing the complete data set including the </a:t>
            </a:r>
            <a:r>
              <a:rPr lang="en-US" sz="1800" i="1" dirty="0" smtClean="0"/>
              <a:t>context</a:t>
            </a:r>
            <a:r>
              <a:rPr lang="en-US" sz="1800" dirty="0" smtClean="0"/>
              <a:t> of event or action </a:t>
            </a:r>
            <a:r>
              <a:rPr lang="en-US" sz="1800" i="1" dirty="0" smtClean="0"/>
              <a:t>occurred</a:t>
            </a:r>
            <a:r>
              <a:rPr lang="en-US" sz="1800" dirty="0" smtClean="0"/>
              <a:t> (past tense) within an activity/ function/ task/ operation/ phase. </a:t>
            </a:r>
          </a:p>
          <a:p>
            <a:r>
              <a:rPr lang="en-US" sz="1800" dirty="0" smtClean="0"/>
              <a:t>Subscriber applications receive NOTIFY messages. Publisher applications or middleware send NOTIFY messages.</a:t>
            </a:r>
          </a:p>
          <a:p>
            <a:pPr marL="228600" lvl="1" indent="0">
              <a:buNone/>
            </a:pPr>
            <a:r>
              <a:rPr lang="en-US" sz="1800" dirty="0" smtClean="0"/>
              <a:t>A.  The publisher (Sender) sends a NOTIFY message containing a complete data set of the (past tense) effects (Changed, Updated, and Deleted) from the occurrence of an event and state information to subscribers.</a:t>
            </a:r>
          </a:p>
          <a:p>
            <a:pPr marL="228600" lvl="1" indent="0">
              <a:buNone/>
            </a:pPr>
            <a:r>
              <a:rPr lang="en-US" sz="1800" dirty="0" smtClean="0"/>
              <a:t>B.  A subscriber receives a NOTIFY message containing a complete data set of the (past tense) from the occurrence of an event.  The subscriber is responsible for scanning / filtering the data set for information relevant to its supported applications and associated rules set, functions, and tasks.</a:t>
            </a:r>
          </a:p>
          <a:p>
            <a:r>
              <a:rPr lang="en-US" sz="1800" dirty="0" smtClean="0"/>
              <a:t>The timing of the notification and scope of the published information is defined in the message. </a:t>
            </a:r>
          </a:p>
          <a:p>
            <a:r>
              <a:rPr lang="en-US" sz="1800" dirty="0" smtClean="0"/>
              <a:t>A notification transaction contains a NOTIFY verb and </a:t>
            </a:r>
            <a:r>
              <a:rPr lang="en-US" sz="1800" i="1" dirty="0" smtClean="0"/>
              <a:t>a mfg event </a:t>
            </a:r>
            <a:r>
              <a:rPr lang="en-US" sz="1800" dirty="0" smtClean="0"/>
              <a:t>noun. </a:t>
            </a:r>
          </a:p>
          <a:p>
            <a:r>
              <a:rPr lang="en-US" sz="1800" dirty="0" smtClean="0"/>
              <a:t>This pair compliments the existing verb / nouns represented in ISA-95.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90" y="31801"/>
            <a:ext cx="3776241" cy="164717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7846147" y="196602"/>
            <a:ext cx="530352" cy="43919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48834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Model Time line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62727" y="6683190"/>
            <a:ext cx="4618182" cy="201706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/>
              <a:t>Copyright © 2016 ISA</a:t>
            </a:r>
            <a:endParaRPr lang="en-US" altLang="en-US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124114" y="3743043"/>
            <a:ext cx="0" cy="35429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 flipH="1">
            <a:off x="124114" y="3920191"/>
            <a:ext cx="8658939" cy="1436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/>
          <p:cNvSpPr/>
          <p:nvPr/>
        </p:nvSpPr>
        <p:spPr>
          <a:xfrm>
            <a:off x="65494" y="4013358"/>
            <a:ext cx="132347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ISA-95 </a:t>
            </a:r>
            <a:r>
              <a:rPr lang="en-US" sz="1200" dirty="0"/>
              <a:t>models used in industry to model and guide integrations of Enterprise to Control Systems using request response architecture and OAGIS verbs Get, Change, Process, Sync</a:t>
            </a:r>
          </a:p>
        </p:txBody>
      </p:sp>
      <p:sp>
        <p:nvSpPr>
          <p:cNvPr id="17" name="5-Point Star 16"/>
          <p:cNvSpPr/>
          <p:nvPr/>
        </p:nvSpPr>
        <p:spPr bwMode="auto">
          <a:xfrm>
            <a:off x="1243052" y="3757980"/>
            <a:ext cx="323273" cy="242355"/>
          </a:xfrm>
          <a:prstGeom prst="star5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18" name="5-Point Star 17"/>
          <p:cNvSpPr/>
          <p:nvPr/>
        </p:nvSpPr>
        <p:spPr bwMode="auto">
          <a:xfrm>
            <a:off x="3528121" y="3773070"/>
            <a:ext cx="323273" cy="239715"/>
          </a:xfrm>
          <a:prstGeom prst="star5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19" name="5-Point Star 18"/>
          <p:cNvSpPr/>
          <p:nvPr/>
        </p:nvSpPr>
        <p:spPr bwMode="auto">
          <a:xfrm>
            <a:off x="7804848" y="3775843"/>
            <a:ext cx="323273" cy="242355"/>
          </a:xfrm>
          <a:prstGeom prst="star5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26857" y="3493404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June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2015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07366" y="1104978"/>
            <a:ext cx="23182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BHPB request for Process Centric </a:t>
            </a:r>
            <a:r>
              <a:rPr lang="en-US" sz="1600" dirty="0" smtClean="0"/>
              <a:t>Messaging where events are </a:t>
            </a:r>
            <a:r>
              <a:rPr lang="en-US" sz="1600" dirty="0"/>
              <a:t>published that contains bundles of ISA-95 objects to describe what was changed as a consequence of the event occurrence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164204" y="3491777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Aug 2015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03795" y="3492291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Feb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2016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89328" y="4215858"/>
            <a:ext cx="11132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/>
              <a:t>PCM</a:t>
            </a:r>
          </a:p>
          <a:p>
            <a:r>
              <a:rPr lang="en-US" sz="1400" dirty="0" smtClean="0"/>
              <a:t>Working </a:t>
            </a:r>
            <a:r>
              <a:rPr lang="en-US" sz="1400" dirty="0"/>
              <a:t>Group </a:t>
            </a:r>
            <a:r>
              <a:rPr lang="en-US" sz="1400" dirty="0" smtClean="0"/>
              <a:t>formed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3036363" y="1145986"/>
            <a:ext cx="20866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Alignment of the submission with Event Driven Architecture by Working Group, OAGIS Notify </a:t>
            </a:r>
            <a:r>
              <a:rPr lang="en-US" dirty="0" smtClean="0"/>
              <a:t>/ Event verb.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615298" y="4220544"/>
            <a:ext cx="28547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 smtClean="0"/>
              <a:t>Generic </a:t>
            </a:r>
            <a:r>
              <a:rPr lang="en-US" sz="1600" dirty="0"/>
              <a:t>event model additions ISA -95 </a:t>
            </a:r>
            <a:r>
              <a:rPr lang="en-US" sz="1600" dirty="0" smtClean="0"/>
              <a:t> parts and new part 8 on events / profiles initiated.</a:t>
            </a:r>
          </a:p>
          <a:p>
            <a:pPr lvl="1"/>
            <a:r>
              <a:rPr lang="en-US" sz="1600" dirty="0"/>
              <a:t>Profile TR (</a:t>
            </a:r>
            <a:r>
              <a:rPr lang="en-US" sz="1200" dirty="0"/>
              <a:t>and updates to existing Transaction Profile</a:t>
            </a:r>
            <a:r>
              <a:rPr lang="en-US" sz="1600" dirty="0"/>
              <a:t>) </a:t>
            </a:r>
            <a:r>
              <a:rPr lang="en-US" sz="1600" dirty="0" smtClean="0"/>
              <a:t>initiated</a:t>
            </a:r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30" name="Rectangle 29"/>
          <p:cNvSpPr/>
          <p:nvPr/>
        </p:nvSpPr>
        <p:spPr>
          <a:xfrm>
            <a:off x="5076447" y="1154668"/>
            <a:ext cx="20866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Draft generic event model for review.</a:t>
            </a:r>
          </a:p>
          <a:p>
            <a:r>
              <a:rPr lang="en-US" dirty="0" smtClean="0"/>
              <a:t>Draft Profile for review</a:t>
            </a:r>
          </a:p>
          <a:p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386143" y="3526279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Oct 2015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5-Point Star 31"/>
          <p:cNvSpPr/>
          <p:nvPr/>
        </p:nvSpPr>
        <p:spPr bwMode="auto">
          <a:xfrm>
            <a:off x="5715399" y="3806196"/>
            <a:ext cx="323273" cy="242355"/>
          </a:xfrm>
          <a:prstGeom prst="star5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905533" y="4216328"/>
            <a:ext cx="28547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 smtClean="0"/>
              <a:t>Updates to </a:t>
            </a:r>
          </a:p>
          <a:p>
            <a:pPr lvl="1"/>
            <a:r>
              <a:rPr lang="en-US" sz="1600" dirty="0" smtClean="0"/>
              <a:t>Generic event</a:t>
            </a:r>
          </a:p>
          <a:p>
            <a:pPr lvl="1"/>
            <a:r>
              <a:rPr lang="en-US" sz="1600" dirty="0" smtClean="0"/>
              <a:t>And profiles</a:t>
            </a:r>
          </a:p>
          <a:p>
            <a:pPr lvl="1"/>
            <a:r>
              <a:rPr lang="en-US" sz="1600" dirty="0" smtClean="0"/>
              <a:t>Being worked on.</a:t>
            </a:r>
          </a:p>
          <a:p>
            <a:pPr lvl="1"/>
            <a:r>
              <a:rPr lang="en-US" sz="1600" dirty="0" smtClean="0"/>
              <a:t>Scope is MOM.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34" name="Rectangle 33"/>
          <p:cNvSpPr/>
          <p:nvPr/>
        </p:nvSpPr>
        <p:spPr>
          <a:xfrm>
            <a:off x="7116531" y="1130542"/>
            <a:ext cx="20866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Status update on</a:t>
            </a:r>
          </a:p>
          <a:p>
            <a:r>
              <a:rPr lang="en-US" dirty="0" smtClean="0"/>
              <a:t>Generic event model and draft profile.</a:t>
            </a:r>
          </a:p>
          <a:p>
            <a:r>
              <a:rPr lang="en-US" dirty="0" smtClean="0"/>
              <a:t>Initial time line for new part 8.</a:t>
            </a:r>
          </a:p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163135" y="4154302"/>
            <a:ext cx="20866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Updates on profile part 8, generic event and pre defined events part 9 with PCM WG accelerated.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429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14" y="537882"/>
            <a:ext cx="8345516" cy="780210"/>
          </a:xfrm>
        </p:spPr>
        <p:txBody>
          <a:bodyPr/>
          <a:lstStyle/>
          <a:p>
            <a:r>
              <a:rPr lang="en-US" dirty="0" smtClean="0"/>
              <a:t>NOTIFY Transaction Scenario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4" y="1141337"/>
            <a:ext cx="9001125" cy="2121688"/>
          </a:xfrm>
        </p:spPr>
        <p:txBody>
          <a:bodyPr/>
          <a:lstStyle/>
          <a:p>
            <a:r>
              <a:rPr lang="en-US" sz="2000" dirty="0" smtClean="0"/>
              <a:t>The </a:t>
            </a:r>
            <a:r>
              <a:rPr lang="en-US" sz="2000" dirty="0"/>
              <a:t>NOTIFY verb shall be used in a NOTIFY </a:t>
            </a:r>
            <a:r>
              <a:rPr lang="en-US" sz="2000" dirty="0" smtClean="0"/>
              <a:t>transaction when </a:t>
            </a:r>
            <a:r>
              <a:rPr lang="en-US" sz="2000" dirty="0"/>
              <a:t>the owner of the data is </a:t>
            </a:r>
            <a:r>
              <a:rPr lang="en-US" sz="2000" dirty="0" smtClean="0"/>
              <a:t>publishing the change </a:t>
            </a:r>
            <a:r>
              <a:rPr lang="en-US" sz="2000" dirty="0"/>
              <a:t>in information to one or more subscribers as a complete data set of the (past tense) </a:t>
            </a:r>
            <a:r>
              <a:rPr lang="en-US" sz="2000" dirty="0" smtClean="0"/>
              <a:t>information that </a:t>
            </a:r>
            <a:r>
              <a:rPr lang="en-US" sz="2000" dirty="0"/>
              <a:t>an event has occurred or document has been created and the including </a:t>
            </a:r>
            <a:r>
              <a:rPr lang="en-US" sz="2000" i="1" dirty="0" smtClean="0"/>
              <a:t>actions</a:t>
            </a:r>
            <a:r>
              <a:rPr lang="en-US" sz="2000" dirty="0" smtClean="0"/>
              <a:t> (Added, Changed, </a:t>
            </a:r>
            <a:r>
              <a:rPr lang="en-US" sz="2000" dirty="0"/>
              <a:t>and Deleted</a:t>
            </a:r>
            <a:r>
              <a:rPr lang="en-US" sz="2000" dirty="0" smtClean="0"/>
              <a:t>). 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i="1" dirty="0" smtClean="0"/>
              <a:t>Mfg event </a:t>
            </a:r>
            <a:r>
              <a:rPr lang="en-US" sz="2000" b="1" dirty="0" smtClean="0"/>
              <a:t>scenario with</a:t>
            </a:r>
          </a:p>
          <a:p>
            <a:pPr marL="0" indent="0">
              <a:buNone/>
            </a:pPr>
            <a:r>
              <a:rPr lang="en-US" sz="2000" b="1" dirty="0" smtClean="0"/>
              <a:t>no acknowledgment</a:t>
            </a:r>
            <a:endParaRPr lang="en-US" sz="2000" b="1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143"/>
          <a:stretch/>
        </p:blipFill>
        <p:spPr>
          <a:xfrm>
            <a:off x="3200401" y="2743331"/>
            <a:ext cx="5971358" cy="3719441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  <p:sp>
        <p:nvSpPr>
          <p:cNvPr id="9" name="TextBox 8"/>
          <p:cNvSpPr txBox="1"/>
          <p:nvPr/>
        </p:nvSpPr>
        <p:spPr>
          <a:xfrm>
            <a:off x="122715" y="5069322"/>
            <a:ext cx="40922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Every posting and notification is asynchronous / disconnected with no interaction between information provider and user.</a:t>
            </a:r>
          </a:p>
        </p:txBody>
      </p:sp>
    </p:spTree>
    <p:extLst>
      <p:ext uri="{BB962C8B-B14F-4D97-AF65-F5344CB8AC3E}">
        <p14:creationId xmlns:p14="http://schemas.microsoft.com/office/powerpoint/2010/main" val="154410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14" y="537882"/>
            <a:ext cx="8181686" cy="780210"/>
          </a:xfrm>
        </p:spPr>
        <p:txBody>
          <a:bodyPr/>
          <a:lstStyle/>
          <a:p>
            <a:r>
              <a:rPr lang="en-US" dirty="0" smtClean="0"/>
              <a:t>NOTIFY Transaction Scenario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4" y="1141337"/>
            <a:ext cx="9001125" cy="2121688"/>
          </a:xfrm>
        </p:spPr>
        <p:txBody>
          <a:bodyPr/>
          <a:lstStyle/>
          <a:p>
            <a:r>
              <a:rPr lang="en-US" sz="2000" dirty="0" smtClean="0"/>
              <a:t>Typically, </a:t>
            </a:r>
            <a:r>
              <a:rPr lang="en-US" sz="2000" dirty="0"/>
              <a:t>the </a:t>
            </a:r>
            <a:r>
              <a:rPr lang="en-US" sz="2000" dirty="0" smtClean="0"/>
              <a:t>NOTIFY </a:t>
            </a:r>
            <a:r>
              <a:rPr lang="en-US" sz="2000" dirty="0"/>
              <a:t>verb is used with an event </a:t>
            </a:r>
            <a:r>
              <a:rPr lang="en-US" sz="2000" dirty="0" smtClean="0"/>
              <a:t>object where no </a:t>
            </a:r>
            <a:r>
              <a:rPr lang="en-US" sz="2000" dirty="0"/>
              <a:t>acknowledgement is expected by the information provider. 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sz="2000" dirty="0" smtClean="0"/>
              <a:t>An </a:t>
            </a:r>
            <a:r>
              <a:rPr lang="en-US" sz="2000" dirty="0"/>
              <a:t>acknowledgment may be </a:t>
            </a:r>
            <a:r>
              <a:rPr lang="en-US" sz="2000" dirty="0" smtClean="0"/>
              <a:t>specified with the acknowledgment </a:t>
            </a:r>
            <a:r>
              <a:rPr lang="en-US" sz="2000" dirty="0"/>
              <a:t>published asynchronously by information users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i="1" dirty="0" smtClean="0"/>
              <a:t>Mfg event </a:t>
            </a:r>
            <a:r>
              <a:rPr lang="en-US" sz="2000" b="1" dirty="0"/>
              <a:t>with </a:t>
            </a:r>
            <a:endParaRPr lang="en-US" sz="2000" b="1" dirty="0" smtClean="0"/>
          </a:p>
          <a:p>
            <a:pPr marL="0" indent="0">
              <a:buNone/>
            </a:pPr>
            <a:r>
              <a:rPr lang="en-US" sz="2000" b="1" dirty="0"/>
              <a:t>a</a:t>
            </a:r>
            <a:r>
              <a:rPr lang="en-US" sz="2000" b="1" dirty="0" smtClean="0"/>
              <a:t>synchronous</a:t>
            </a:r>
          </a:p>
          <a:p>
            <a:pPr marL="0" indent="0">
              <a:buNone/>
            </a:pPr>
            <a:r>
              <a:rPr lang="en-US" sz="2000" b="1" dirty="0" smtClean="0"/>
              <a:t>acknowledgement</a:t>
            </a:r>
            <a:endParaRPr lang="en-US" sz="2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50"/>
          <a:stretch/>
        </p:blipFill>
        <p:spPr>
          <a:xfrm>
            <a:off x="3354661" y="2476500"/>
            <a:ext cx="5876615" cy="3810000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  <p:sp>
        <p:nvSpPr>
          <p:cNvPr id="4" name="TextBox 3"/>
          <p:cNvSpPr txBox="1"/>
          <p:nvPr/>
        </p:nvSpPr>
        <p:spPr>
          <a:xfrm>
            <a:off x="122715" y="5069322"/>
            <a:ext cx="40922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The acknowledgement  is a separate publication to the initial publication.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Every posting and notification is asynchronous / disconnected with no interaction between information provider and user.</a:t>
            </a:r>
          </a:p>
        </p:txBody>
      </p:sp>
    </p:spTree>
    <p:extLst>
      <p:ext uri="{BB962C8B-B14F-4D97-AF65-F5344CB8AC3E}">
        <p14:creationId xmlns:p14="http://schemas.microsoft.com/office/powerpoint/2010/main" val="256824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Mfg</a:t>
            </a:r>
            <a:r>
              <a:rPr lang="en-US" dirty="0" smtClean="0"/>
              <a:t> Event?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1518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Mfg</a:t>
            </a:r>
            <a:r>
              <a:rPr lang="en-US" dirty="0" smtClean="0"/>
              <a:t>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114" y="1193520"/>
            <a:ext cx="8905586" cy="5486680"/>
          </a:xfrm>
        </p:spPr>
        <p:txBody>
          <a:bodyPr/>
          <a:lstStyle/>
          <a:p>
            <a:r>
              <a:rPr lang="en-US" sz="2000" dirty="0" smtClean="0"/>
              <a:t>A </a:t>
            </a:r>
            <a:r>
              <a:rPr lang="en-US" sz="2000" i="1" dirty="0" smtClean="0"/>
              <a:t>mfg event </a:t>
            </a:r>
            <a:r>
              <a:rPr lang="en-US" sz="2000" dirty="0"/>
              <a:t>is </a:t>
            </a:r>
            <a:r>
              <a:rPr lang="en-US" sz="2000" dirty="0" smtClean="0"/>
              <a:t>a </a:t>
            </a:r>
            <a:r>
              <a:rPr lang="en-US" sz="2000" dirty="0"/>
              <a:t>notification of</a:t>
            </a:r>
            <a:r>
              <a:rPr lang="en-GB" sz="2000" dirty="0"/>
              <a:t> </a:t>
            </a:r>
            <a:r>
              <a:rPr lang="en-US" sz="2000" dirty="0" smtClean="0"/>
              <a:t>a </a:t>
            </a:r>
            <a:r>
              <a:rPr lang="en-US" sz="2000" dirty="0"/>
              <a:t>manufacturing action that </a:t>
            </a:r>
            <a:r>
              <a:rPr lang="en-US" sz="2000" i="1" dirty="0"/>
              <a:t>occurred</a:t>
            </a:r>
            <a:r>
              <a:rPr lang="en-US" sz="2000" dirty="0"/>
              <a:t> within an activity, function, task, operation or phase. Not </a:t>
            </a:r>
            <a:r>
              <a:rPr lang="en-US" sz="2000" dirty="0" smtClean="0"/>
              <a:t>all real world events warrant </a:t>
            </a:r>
            <a:r>
              <a:rPr lang="en-US" sz="2000" dirty="0"/>
              <a:t>creating a </a:t>
            </a:r>
            <a:r>
              <a:rPr lang="en-US" sz="2000" i="1" dirty="0" smtClean="0"/>
              <a:t>mfg event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Examples of </a:t>
            </a:r>
            <a:r>
              <a:rPr lang="en-US" sz="2000" i="1" dirty="0" smtClean="0"/>
              <a:t>mfg </a:t>
            </a:r>
            <a:r>
              <a:rPr lang="en-US" sz="2000" i="1" dirty="0"/>
              <a:t>e</a:t>
            </a:r>
            <a:r>
              <a:rPr lang="en-US" sz="2000" i="1" dirty="0" smtClean="0"/>
              <a:t>vents </a:t>
            </a:r>
            <a:r>
              <a:rPr lang="en-US" sz="2000" dirty="0" smtClean="0"/>
              <a:t>are:</a:t>
            </a:r>
          </a:p>
          <a:p>
            <a:pPr lvl="1"/>
            <a:r>
              <a:rPr lang="en-US" sz="2000" dirty="0" smtClean="0"/>
              <a:t>Completion of an activity (work </a:t>
            </a:r>
            <a:r>
              <a:rPr lang="en-US" sz="2000" dirty="0"/>
              <a:t>schedule created), </a:t>
            </a:r>
            <a:r>
              <a:rPr lang="en-US" sz="2000" dirty="0" smtClean="0"/>
              <a:t>function</a:t>
            </a:r>
            <a:r>
              <a:rPr lang="en-US" sz="2000" dirty="0"/>
              <a:t>, or </a:t>
            </a:r>
            <a:r>
              <a:rPr lang="en-US" sz="2000" dirty="0" smtClean="0"/>
              <a:t>task</a:t>
            </a:r>
          </a:p>
          <a:p>
            <a:pPr lvl="1"/>
            <a:r>
              <a:rPr lang="en-US" sz="2000" dirty="0" smtClean="0"/>
              <a:t>Business process step completed (work order completed, operations scheduled)</a:t>
            </a:r>
            <a:endParaRPr lang="en-US" sz="2000" dirty="0"/>
          </a:p>
          <a:p>
            <a:pPr lvl="1"/>
            <a:r>
              <a:rPr lang="en-US" sz="2000" dirty="0"/>
              <a:t>Resource status changes (resource acquired, released…)</a:t>
            </a:r>
          </a:p>
          <a:p>
            <a:pPr lvl="1"/>
            <a:r>
              <a:rPr lang="en-US" sz="2000" dirty="0" smtClean="0"/>
              <a:t>Process step </a:t>
            </a:r>
            <a:r>
              <a:rPr lang="en-US" sz="2000" i="1" dirty="0" smtClean="0"/>
              <a:t>actions</a:t>
            </a:r>
            <a:r>
              <a:rPr lang="en-US" sz="2000" dirty="0" smtClean="0"/>
              <a:t>(material </a:t>
            </a:r>
            <a:r>
              <a:rPr lang="en-US" sz="2000" dirty="0"/>
              <a:t>lot created, updated, deleted) </a:t>
            </a:r>
          </a:p>
          <a:p>
            <a:pPr lvl="1"/>
            <a:r>
              <a:rPr lang="en-US" sz="2000" dirty="0"/>
              <a:t>Scheduling of an </a:t>
            </a:r>
            <a:r>
              <a:rPr lang="en-US" sz="2000" dirty="0" smtClean="0"/>
              <a:t>mfg event </a:t>
            </a:r>
            <a:r>
              <a:rPr lang="en-US" sz="2000" dirty="0"/>
              <a:t>is a predicted action (future tense).  This </a:t>
            </a:r>
            <a:r>
              <a:rPr lang="en-US" sz="2000" i="1" dirty="0" smtClean="0"/>
              <a:t>mfg event</a:t>
            </a:r>
            <a:r>
              <a:rPr lang="en-US" sz="2000" dirty="0" smtClean="0"/>
              <a:t> </a:t>
            </a:r>
            <a:r>
              <a:rPr lang="en-US" sz="2000" dirty="0"/>
              <a:t>is ultimately correlated with </a:t>
            </a:r>
            <a:r>
              <a:rPr lang="en-US" sz="2000" i="1" dirty="0" smtClean="0"/>
              <a:t>mfg events </a:t>
            </a:r>
            <a:r>
              <a:rPr lang="en-US" sz="2000" dirty="0"/>
              <a:t>monitored in real time (actuals)</a:t>
            </a:r>
          </a:p>
          <a:p>
            <a:endParaRPr lang="en-US" sz="2000" dirty="0" smtClean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61364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Mfg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4" y="1193520"/>
            <a:ext cx="8861425" cy="5083268"/>
          </a:xfrm>
        </p:spPr>
        <p:txBody>
          <a:bodyPr/>
          <a:lstStyle/>
          <a:p>
            <a:r>
              <a:rPr lang="en-US" dirty="0" smtClean="0"/>
              <a:t>When a publisher determines an event has occurred, a </a:t>
            </a:r>
            <a:r>
              <a:rPr lang="en-US" i="1" dirty="0" smtClean="0"/>
              <a:t>mfg event </a:t>
            </a:r>
            <a:r>
              <a:rPr lang="en-US" dirty="0" smtClean="0"/>
              <a:t>is created and published as a notification to subscribing applications over communications channels.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mfg event </a:t>
            </a:r>
            <a:r>
              <a:rPr lang="en-US" dirty="0" smtClean="0"/>
              <a:t>is identified by its Definition ID which identifies structure and description of the event common to all </a:t>
            </a:r>
            <a:r>
              <a:rPr lang="en-US" i="1" dirty="0" smtClean="0"/>
              <a:t>mfg event </a:t>
            </a:r>
            <a:r>
              <a:rPr lang="en-US" dirty="0" smtClean="0"/>
              <a:t>occurrences.</a:t>
            </a:r>
          </a:p>
          <a:p>
            <a:r>
              <a:rPr lang="en-US" dirty="0"/>
              <a:t>The </a:t>
            </a:r>
            <a:r>
              <a:rPr lang="en-US" i="1" dirty="0"/>
              <a:t>mfg event </a:t>
            </a:r>
            <a:r>
              <a:rPr lang="en-US" dirty="0" smtClean="0"/>
              <a:t>expresses the </a:t>
            </a:r>
            <a:r>
              <a:rPr lang="en-US" dirty="0"/>
              <a:t>context of the event occurrence </a:t>
            </a:r>
            <a:r>
              <a:rPr lang="en-US" dirty="0" smtClean="0"/>
              <a:t>with </a:t>
            </a:r>
            <a:r>
              <a:rPr lang="en-US" dirty="0"/>
              <a:t>its event </a:t>
            </a:r>
            <a:r>
              <a:rPr lang="en-US" i="1" dirty="0"/>
              <a:t>definition ID </a:t>
            </a:r>
            <a:r>
              <a:rPr lang="en-US" dirty="0"/>
              <a:t>and </a:t>
            </a:r>
            <a:r>
              <a:rPr lang="en-US" i="1" dirty="0"/>
              <a:t>mfg event </a:t>
            </a:r>
            <a:r>
              <a:rPr lang="en-US" i="1" dirty="0" smtClean="0"/>
              <a:t>record bundles </a:t>
            </a:r>
            <a:r>
              <a:rPr lang="en-US" dirty="0" smtClean="0"/>
              <a:t>of</a:t>
            </a:r>
            <a:r>
              <a:rPr lang="en-US" i="1" dirty="0" smtClean="0"/>
              <a:t> ISA-95 objects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8180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53" y="524132"/>
            <a:ext cx="7772977" cy="780210"/>
          </a:xfrm>
        </p:spPr>
        <p:txBody>
          <a:bodyPr/>
          <a:lstStyle/>
          <a:p>
            <a:r>
              <a:rPr lang="en-US" dirty="0" smtClean="0"/>
              <a:t>Mfg Event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42" y="1052397"/>
            <a:ext cx="8953963" cy="51947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smtClean="0"/>
              <a:t>The </a:t>
            </a:r>
            <a:r>
              <a:rPr lang="en-US" sz="1600" i="1" dirty="0" smtClean="0"/>
              <a:t>mfg event </a:t>
            </a:r>
            <a:r>
              <a:rPr lang="en-US" sz="1600" i="1" dirty="0"/>
              <a:t>m</a:t>
            </a:r>
            <a:r>
              <a:rPr lang="en-US" sz="1600" i="1" dirty="0" smtClean="0"/>
              <a:t>odel </a:t>
            </a:r>
            <a:r>
              <a:rPr lang="en-US" sz="1600" dirty="0" smtClean="0"/>
              <a:t>provides formal, explicit definition of </a:t>
            </a:r>
            <a:r>
              <a:rPr lang="en-US" sz="1600" i="1" dirty="0" smtClean="0"/>
              <a:t>mfg event</a:t>
            </a:r>
            <a:r>
              <a:rPr lang="en-US" sz="1600" dirty="0" smtClean="0"/>
              <a:t> </a:t>
            </a:r>
            <a:r>
              <a:rPr lang="en-US" sz="1600" dirty="0"/>
              <a:t>occurrences </a:t>
            </a:r>
            <a:r>
              <a:rPr lang="en-US" sz="1600" dirty="0" smtClean="0"/>
              <a:t>– it is a similar pattern to ISA-95 </a:t>
            </a:r>
            <a:r>
              <a:rPr lang="en-US" sz="1600" i="1" dirty="0" smtClean="0"/>
              <a:t>material model</a:t>
            </a:r>
            <a:endParaRPr lang="en-US" sz="1600" i="1" dirty="0"/>
          </a:p>
        </p:txBody>
      </p:sp>
      <p:sp>
        <p:nvSpPr>
          <p:cNvPr id="19" name="Rectangle 18"/>
          <p:cNvSpPr/>
          <p:nvPr/>
        </p:nvSpPr>
        <p:spPr>
          <a:xfrm>
            <a:off x="0" y="4016771"/>
            <a:ext cx="884916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/>
            <a:r>
              <a:rPr lang="en-US" sz="1400" b="1" spc="40" dirty="0">
                <a:latin typeface="Arial" charset="0"/>
                <a:ea typeface="Times New Roman" charset="0"/>
              </a:rPr>
              <a:t>Mfg Event Profile</a:t>
            </a:r>
          </a:p>
          <a:p>
            <a:pPr lvl="1"/>
            <a:r>
              <a:rPr lang="en-GB" sz="1400" dirty="0" smtClean="0"/>
              <a:t>Description </a:t>
            </a:r>
            <a:r>
              <a:rPr lang="en-GB" sz="1400" dirty="0"/>
              <a:t>of the information exchange semantics for a defined scope. </a:t>
            </a:r>
            <a:r>
              <a:rPr lang="en-US" sz="1400" spc="40" dirty="0" smtClean="0">
                <a:latin typeface="Arial" charset="0"/>
                <a:ea typeface="Times New Roman" charset="0"/>
              </a:rPr>
              <a:t>The profile specifies classes and event definitions as part of  its description.</a:t>
            </a:r>
          </a:p>
          <a:p>
            <a:pPr lvl="1"/>
            <a:r>
              <a:rPr lang="en-US" sz="1400" spc="40" dirty="0" smtClean="0">
                <a:latin typeface="Arial" charset="0"/>
                <a:ea typeface="Times New Roman" charset="0"/>
              </a:rPr>
              <a:t>It </a:t>
            </a:r>
            <a:r>
              <a:rPr lang="en-US" sz="1400" spc="40" dirty="0">
                <a:latin typeface="Arial" charset="0"/>
                <a:ea typeface="Times New Roman" charset="0"/>
              </a:rPr>
              <a:t>also enables the partitioning of the messages to avoid name clashes and enable cooperation of message specifications from different </a:t>
            </a:r>
            <a:r>
              <a:rPr lang="en-US" sz="1400" spc="40" dirty="0" smtClean="0">
                <a:latin typeface="Arial" charset="0"/>
                <a:ea typeface="Times New Roman" charset="0"/>
              </a:rPr>
              <a:t>sources in implementations.</a:t>
            </a:r>
          </a:p>
          <a:p>
            <a:pPr marL="228600" lvl="0" indent="-228600"/>
            <a:r>
              <a:rPr lang="en-US" sz="1400" b="1" spc="40" dirty="0">
                <a:latin typeface="Arial" charset="0"/>
                <a:ea typeface="Times New Roman" charset="0"/>
              </a:rPr>
              <a:t>Mfg Event Class</a:t>
            </a:r>
          </a:p>
          <a:p>
            <a:pPr marL="685800" lvl="1" indent="-228600"/>
            <a:r>
              <a:rPr lang="en-US" sz="1400" spc="40" dirty="0">
                <a:latin typeface="Arial" charset="0"/>
                <a:ea typeface="Times New Roman" charset="0"/>
              </a:rPr>
              <a:t>Event definitions are grouped on common meaning and / or structural components</a:t>
            </a:r>
            <a:r>
              <a:rPr lang="en-US" sz="1400" spc="40" dirty="0" smtClean="0">
                <a:latin typeface="Arial" charset="0"/>
                <a:ea typeface="Times New Roman" charset="0"/>
              </a:rPr>
              <a:t>.</a:t>
            </a:r>
            <a:endParaRPr lang="en-US" sz="1400" b="1" spc="40" dirty="0" smtClean="0">
              <a:latin typeface="Arial" charset="0"/>
              <a:ea typeface="Times New Roman" charset="0"/>
            </a:endParaRPr>
          </a:p>
          <a:p>
            <a:pPr lvl="0"/>
            <a:r>
              <a:rPr lang="en-US" sz="1400" b="1" spc="40" dirty="0" smtClean="0">
                <a:latin typeface="Arial" charset="0"/>
                <a:ea typeface="Times New Roman" charset="0"/>
              </a:rPr>
              <a:t>Mfg </a:t>
            </a:r>
            <a:r>
              <a:rPr lang="en-US" sz="1400" b="1" spc="40" dirty="0">
                <a:latin typeface="Arial" charset="0"/>
                <a:ea typeface="Times New Roman" charset="0"/>
              </a:rPr>
              <a:t>Event </a:t>
            </a:r>
            <a:r>
              <a:rPr lang="en-US" sz="1400" b="1" spc="40" dirty="0" smtClean="0">
                <a:latin typeface="Arial" charset="0"/>
                <a:ea typeface="Times New Roman" charset="0"/>
              </a:rPr>
              <a:t>Definition</a:t>
            </a:r>
          </a:p>
          <a:p>
            <a:pPr lvl="1"/>
            <a:r>
              <a:rPr lang="en-US" sz="1400" spc="40" dirty="0" smtClean="0">
                <a:latin typeface="Arial" charset="0"/>
                <a:ea typeface="Times New Roman" charset="0"/>
              </a:rPr>
              <a:t>Definition </a:t>
            </a:r>
            <a:r>
              <a:rPr lang="en-US" sz="1400" spc="40" dirty="0">
                <a:latin typeface="Arial" charset="0"/>
                <a:ea typeface="Times New Roman" charset="0"/>
              </a:rPr>
              <a:t>of event message transmitted. Typically, many events are transmitted that follow a specific definition</a:t>
            </a:r>
            <a:r>
              <a:rPr lang="en-US" sz="1400" spc="40" dirty="0" smtClean="0">
                <a:latin typeface="Arial" charset="0"/>
                <a:ea typeface="Times New Roman" charset="0"/>
              </a:rPr>
              <a:t>.</a:t>
            </a:r>
          </a:p>
          <a:p>
            <a:pPr marL="228600" lvl="0" indent="-228600"/>
            <a:r>
              <a:rPr lang="en-US" sz="1400" b="1" spc="40" dirty="0">
                <a:latin typeface="Arial" charset="0"/>
                <a:ea typeface="Times New Roman" charset="0"/>
              </a:rPr>
              <a:t>Mfg Event </a:t>
            </a:r>
            <a:endParaRPr lang="en-US" sz="1400" b="1" spc="40" dirty="0" smtClean="0">
              <a:latin typeface="Arial" charset="0"/>
              <a:ea typeface="Times New Roman" charset="0"/>
            </a:endParaRPr>
          </a:p>
          <a:p>
            <a:pPr marL="685800" lvl="1" indent="-228600"/>
            <a:r>
              <a:rPr lang="en-US" sz="1400" spc="40" dirty="0" smtClean="0">
                <a:latin typeface="Arial" charset="0"/>
                <a:ea typeface="Times New Roman" charset="0"/>
              </a:rPr>
              <a:t>The actual message noun that  is notified within a Notify transaction.</a:t>
            </a:r>
            <a:endParaRPr lang="en-US" sz="1400" spc="40" dirty="0">
              <a:latin typeface="Arial" charset="0"/>
              <a:ea typeface="Times New Roman" charset="0"/>
            </a:endParaRPr>
          </a:p>
          <a:p>
            <a:pPr lvl="1"/>
            <a:endParaRPr lang="en-US" sz="1400" spc="40" dirty="0">
              <a:latin typeface="Arial" charset="0"/>
              <a:ea typeface="Times New Roman" charset="0"/>
            </a:endParaRPr>
          </a:p>
        </p:txBody>
      </p:sp>
      <p:sp>
        <p:nvSpPr>
          <p:cNvPr id="31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73683" y="6679255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dirty="0" smtClean="0"/>
              <a:t>Copyright © 2015 ISA</a:t>
            </a:r>
            <a:endParaRPr lang="en-US" altLang="en-US" sz="900" dirty="0"/>
          </a:p>
        </p:txBody>
      </p:sp>
      <p:grpSp>
        <p:nvGrpSpPr>
          <p:cNvPr id="5" name="Group 4"/>
          <p:cNvGrpSpPr/>
          <p:nvPr/>
        </p:nvGrpSpPr>
        <p:grpSpPr>
          <a:xfrm>
            <a:off x="13342" y="1380725"/>
            <a:ext cx="8810436" cy="2655047"/>
            <a:chOff x="-291459" y="1872334"/>
            <a:chExt cx="8810436" cy="2655047"/>
          </a:xfrm>
        </p:grpSpPr>
        <p:grpSp>
          <p:nvGrpSpPr>
            <p:cNvPr id="16" name="Group 15"/>
            <p:cNvGrpSpPr/>
            <p:nvPr/>
          </p:nvGrpSpPr>
          <p:grpSpPr>
            <a:xfrm>
              <a:off x="-291459" y="1872334"/>
              <a:ext cx="8810436" cy="2655047"/>
              <a:chOff x="-535936" y="2163337"/>
              <a:chExt cx="8810436" cy="2742816"/>
            </a:xfrm>
          </p:grpSpPr>
          <p:cxnSp>
            <p:nvCxnSpPr>
              <p:cNvPr id="14" name="Straight Connector 13"/>
              <p:cNvCxnSpPr/>
              <p:nvPr/>
            </p:nvCxnSpPr>
            <p:spPr bwMode="auto">
              <a:xfrm>
                <a:off x="5400442" y="2163337"/>
                <a:ext cx="0" cy="2742816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" name="TextBox 5"/>
              <p:cNvSpPr txBox="1"/>
              <p:nvPr/>
            </p:nvSpPr>
            <p:spPr>
              <a:xfrm>
                <a:off x="5249546" y="3864786"/>
                <a:ext cx="302495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7030A0"/>
                    </a:solidFill>
                  </a:rPr>
                  <a:t>The event</a:t>
                </a:r>
              </a:p>
              <a:p>
                <a:pPr algn="ctr"/>
                <a:r>
                  <a:rPr lang="en-US" sz="2000" dirty="0" smtClean="0">
                    <a:solidFill>
                      <a:srgbClr val="7030A0"/>
                    </a:solidFill>
                  </a:rPr>
                  <a:t>message</a:t>
                </a:r>
              </a:p>
              <a:p>
                <a:pPr algn="ctr"/>
                <a:r>
                  <a:rPr lang="en-US" sz="2000" dirty="0" smtClean="0">
                    <a:solidFill>
                      <a:srgbClr val="FF0000"/>
                    </a:solidFill>
                  </a:rPr>
                  <a:t>Mfg Event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5837576" y="3357813"/>
                <a:ext cx="1941996" cy="1498844"/>
              </a:xfrm>
              <a:prstGeom prst="rect">
                <a:avLst/>
              </a:prstGeom>
              <a:noFill/>
              <a:ln w="3175" cap="flat" cmpd="sng" algn="ctr">
                <a:solidFill>
                  <a:schemeClr val="accent1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glow rad="76200">
                  <a:schemeClr val="accent1">
                    <a:alpha val="52000"/>
                  </a:schemeClr>
                </a:glow>
              </a:effectLst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anose="02020603050405020304" pitchFamily="18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3076031" y="3357813"/>
                <a:ext cx="2171553" cy="1486631"/>
              </a:xfrm>
              <a:prstGeom prst="rect">
                <a:avLst/>
              </a:prstGeom>
              <a:noFill/>
              <a:ln w="3175" cap="flat" cmpd="sng" algn="ctr">
                <a:solidFill>
                  <a:schemeClr val="accent1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glow rad="76200">
                  <a:schemeClr val="accent1">
                    <a:alpha val="52000"/>
                  </a:schemeClr>
                </a:glow>
              </a:effectLst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anose="02020603050405020304" pitchFamily="18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902654" y="3381791"/>
                <a:ext cx="1844139" cy="1486632"/>
              </a:xfrm>
              <a:prstGeom prst="rect">
                <a:avLst/>
              </a:prstGeom>
              <a:noFill/>
              <a:ln w="3175" cap="flat" cmpd="sng" algn="ctr">
                <a:solidFill>
                  <a:schemeClr val="accent1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glow rad="76200">
                  <a:schemeClr val="accent1">
                    <a:alpha val="52000"/>
                  </a:schemeClr>
                </a:glow>
              </a:effectLst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anose="02020603050405020304" pitchFamily="18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433293" y="3393503"/>
                <a:ext cx="24801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/>
                  <a:t>Event Occurrence – </a:t>
                </a:r>
              </a:p>
              <a:p>
                <a:pPr algn="ctr"/>
                <a:r>
                  <a:rPr lang="en-US" sz="1200" b="1" dirty="0" smtClean="0"/>
                  <a:t>Instance</a:t>
                </a:r>
                <a:endParaRPr lang="en-US" sz="1200" b="1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454523" y="3381791"/>
                <a:ext cx="16463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Event Definition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11995" y="3413410"/>
                <a:ext cx="23571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/>
                  <a:t>Event Definition </a:t>
                </a:r>
              </a:p>
              <a:p>
                <a:pPr algn="ctr"/>
                <a:r>
                  <a:rPr lang="en-US" sz="1200" b="1" dirty="0" smtClean="0"/>
                  <a:t>Grouping</a:t>
                </a:r>
                <a:endParaRPr lang="en-US" sz="1200" b="1" dirty="0"/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1008830" y="2417446"/>
                <a:ext cx="3945831" cy="678765"/>
              </a:xfrm>
              <a:prstGeom prst="rect">
                <a:avLst/>
              </a:prstGeom>
              <a:noFill/>
              <a:ln w="3175" cap="flat" cmpd="sng" algn="ctr">
                <a:solidFill>
                  <a:schemeClr val="accent1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glow rad="76200">
                  <a:schemeClr val="accent1">
                    <a:alpha val="52000"/>
                  </a:schemeClr>
                </a:glow>
              </a:effectLst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anose="02020603050405020304" pitchFamily="18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96161" y="2856114"/>
                <a:ext cx="4011358" cy="286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Documented specification and namespace separation</a:t>
                </a:r>
                <a:endParaRPr lang="en-US" sz="12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549752" y="2393317"/>
                <a:ext cx="2630732" cy="381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rgbClr val="FF0000"/>
                    </a:solidFill>
                  </a:rPr>
                  <a:t>Mfg</a:t>
                </a:r>
                <a:r>
                  <a:rPr lang="en-US" dirty="0">
                    <a:solidFill>
                      <a:srgbClr val="FF0000"/>
                    </a:solidFill>
                  </a:rPr>
                  <a:t> Event Profile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070525" y="3630428"/>
                <a:ext cx="226138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7030A0"/>
                    </a:solidFill>
                  </a:rPr>
                  <a:t>Event</a:t>
                </a:r>
              </a:p>
              <a:p>
                <a:pPr algn="ctr"/>
                <a:r>
                  <a:rPr lang="en-US" dirty="0" smtClean="0">
                    <a:solidFill>
                      <a:srgbClr val="7030A0"/>
                    </a:solidFill>
                  </a:rPr>
                  <a:t>Structure / description</a:t>
                </a:r>
              </a:p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Mfg Event Definition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56523" y="4192741"/>
                <a:ext cx="19363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7030A0"/>
                    </a:solidFill>
                  </a:rPr>
                  <a:t>Grouping</a:t>
                </a:r>
              </a:p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Mfg Event Class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Right Arrow 21"/>
              <p:cNvSpPr/>
              <p:nvPr/>
            </p:nvSpPr>
            <p:spPr bwMode="auto">
              <a:xfrm>
                <a:off x="5125557" y="3878422"/>
                <a:ext cx="967908" cy="546761"/>
              </a:xfrm>
              <a:prstGeom prst="rightArrow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Defines</a:t>
                </a:r>
              </a:p>
            </p:txBody>
          </p:sp>
          <p:sp>
            <p:nvSpPr>
              <p:cNvPr id="27" name="Right Arrow 26"/>
              <p:cNvSpPr/>
              <p:nvPr/>
            </p:nvSpPr>
            <p:spPr bwMode="auto">
              <a:xfrm>
                <a:off x="2462264" y="3855168"/>
                <a:ext cx="944425" cy="539877"/>
              </a:xfrm>
              <a:prstGeom prst="rightArrow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Groups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401370" y="3042401"/>
                <a:ext cx="1154483" cy="349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u="sng" dirty="0" smtClean="0"/>
                  <a:t>Operation</a:t>
                </a:r>
                <a:endParaRPr lang="en-US" sz="1600" b="1" u="sng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-535936" y="3103928"/>
                <a:ext cx="1529586" cy="349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u="sng" dirty="0" smtClean="0"/>
                  <a:t>Configuration</a:t>
                </a:r>
                <a:endParaRPr lang="en-US" sz="1600" b="1" u="sng" dirty="0"/>
              </a:p>
            </p:txBody>
          </p:sp>
        </p:grpSp>
        <p:cxnSp>
          <p:nvCxnSpPr>
            <p:cNvPr id="32" name="Straight Connector 31"/>
            <p:cNvCxnSpPr/>
            <p:nvPr/>
          </p:nvCxnSpPr>
          <p:spPr bwMode="auto">
            <a:xfrm flipV="1">
              <a:off x="78526" y="2809696"/>
              <a:ext cx="5541680" cy="4271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TextBox 32"/>
            <p:cNvSpPr txBox="1"/>
            <p:nvPr/>
          </p:nvSpPr>
          <p:spPr>
            <a:xfrm>
              <a:off x="-274481" y="2485149"/>
              <a:ext cx="1462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 smtClean="0"/>
                <a:t>Specification</a:t>
              </a:r>
              <a:endParaRPr lang="en-US" sz="1600" b="1" u="sng" dirty="0"/>
            </a:p>
          </p:txBody>
        </p:sp>
        <p:sp>
          <p:nvSpPr>
            <p:cNvPr id="4" name="Down Arrow 3"/>
            <p:cNvSpPr/>
            <p:nvPr/>
          </p:nvSpPr>
          <p:spPr bwMode="auto">
            <a:xfrm>
              <a:off x="2120253" y="2772617"/>
              <a:ext cx="2010244" cy="490215"/>
            </a:xfrm>
            <a:prstGeom prst="down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smtClean="0"/>
                <a:t>Describes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6878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82" y="546245"/>
            <a:ext cx="7772977" cy="780210"/>
          </a:xfrm>
        </p:spPr>
        <p:txBody>
          <a:bodyPr/>
          <a:lstStyle/>
          <a:p>
            <a:r>
              <a:rPr lang="en-US" dirty="0" smtClean="0"/>
              <a:t>Mfg Event in ISA-95 Transactions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11782" y="1248232"/>
            <a:ext cx="8915260" cy="2642289"/>
          </a:xfrm>
        </p:spPr>
        <p:txBody>
          <a:bodyPr/>
          <a:lstStyle/>
          <a:p>
            <a:r>
              <a:rPr lang="en-US" sz="2000" dirty="0" smtClean="0"/>
              <a:t>A </a:t>
            </a:r>
            <a:r>
              <a:rPr lang="en-US" sz="2000" i="1" dirty="0" smtClean="0"/>
              <a:t>mfg </a:t>
            </a:r>
            <a:r>
              <a:rPr lang="en-US" sz="2000" i="1" dirty="0"/>
              <a:t>e</a:t>
            </a:r>
            <a:r>
              <a:rPr lang="en-US" sz="2000" i="1" dirty="0" smtClean="0"/>
              <a:t>vent </a:t>
            </a:r>
            <a:r>
              <a:rPr lang="en-US" sz="2000" dirty="0" smtClean="0"/>
              <a:t>is the noun associated with an ISA-95 </a:t>
            </a:r>
            <a:r>
              <a:rPr lang="en-US" sz="2000" i="1" dirty="0" smtClean="0"/>
              <a:t>NOTIFY</a:t>
            </a:r>
            <a:r>
              <a:rPr lang="en-US" sz="2000" dirty="0" smtClean="0"/>
              <a:t> verb in an ISA-95 </a:t>
            </a:r>
            <a:r>
              <a:rPr lang="en-US" sz="2000" i="1" dirty="0" smtClean="0"/>
              <a:t>Transaction</a:t>
            </a:r>
            <a:r>
              <a:rPr lang="en-US" sz="2000" dirty="0" smtClean="0"/>
              <a:t>. It is the message object (noun) component of the transmitted notification. </a:t>
            </a:r>
          </a:p>
          <a:p>
            <a:pPr marL="233363" indent="-233363">
              <a:buFont typeface="Arial" charset="0"/>
              <a:buChar char="•"/>
            </a:pPr>
            <a:r>
              <a:rPr lang="en-US" sz="2000" dirty="0"/>
              <a:t>There is no response to the </a:t>
            </a:r>
            <a:r>
              <a:rPr lang="en-US" sz="2000" dirty="0" smtClean="0"/>
              <a:t>NOTIFY - </a:t>
            </a:r>
            <a:r>
              <a:rPr lang="en-US" sz="2000" i="1" dirty="0" smtClean="0"/>
              <a:t>mfg event </a:t>
            </a:r>
            <a:r>
              <a:rPr lang="en-US" sz="2000" dirty="0"/>
              <a:t>transaction.</a:t>
            </a:r>
          </a:p>
          <a:p>
            <a:pPr marL="233363" indent="-233363">
              <a:buFont typeface="Arial" charset="0"/>
              <a:buChar char="•"/>
            </a:pPr>
            <a:r>
              <a:rPr lang="en-US" sz="2000" dirty="0"/>
              <a:t>The </a:t>
            </a:r>
            <a:r>
              <a:rPr lang="en-US" sz="2000" dirty="0" smtClean="0"/>
              <a:t>NOTIFY </a:t>
            </a:r>
            <a:r>
              <a:rPr lang="en-US" sz="2000" dirty="0"/>
              <a:t>/ </a:t>
            </a:r>
            <a:r>
              <a:rPr lang="en-US" sz="2000" i="1" dirty="0" smtClean="0"/>
              <a:t>mfg event </a:t>
            </a:r>
            <a:r>
              <a:rPr lang="en-US" sz="2000" dirty="0"/>
              <a:t>transaction compliments the other ISA-95 transactions which represent request-response </a:t>
            </a:r>
            <a:r>
              <a:rPr lang="en-US" sz="2000" dirty="0" smtClean="0"/>
              <a:t>transactions. </a:t>
            </a:r>
          </a:p>
          <a:p>
            <a:pPr marL="233363" indent="-233363">
              <a:buFont typeface="Arial" charset="0"/>
              <a:buChar char="•"/>
            </a:pPr>
            <a:r>
              <a:rPr lang="en-US" sz="2000" dirty="0" smtClean="0"/>
              <a:t>Implementation requirements determine the mixed use of both message notify/event and other ISA 95 exchange patterns</a:t>
            </a:r>
            <a:r>
              <a:rPr lang="en-US" sz="2000" dirty="0"/>
              <a:t>.</a:t>
            </a:r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066204"/>
            <a:ext cx="5092008" cy="222110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 bwMode="auto">
          <a:xfrm>
            <a:off x="5163303" y="5550182"/>
            <a:ext cx="1556474" cy="772231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79829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/Users/gavan1/Documents/Standards/events/2016/Mfg Event - 3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202" r="4831" b="4705"/>
          <a:stretch/>
        </p:blipFill>
        <p:spPr bwMode="auto">
          <a:xfrm>
            <a:off x="5634990" y="1781544"/>
            <a:ext cx="3117850" cy="4013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14" y="537882"/>
            <a:ext cx="7772977" cy="465581"/>
          </a:xfrm>
        </p:spPr>
        <p:txBody>
          <a:bodyPr/>
          <a:lstStyle/>
          <a:p>
            <a:r>
              <a:rPr lang="en-US" dirty="0" smtClean="0"/>
              <a:t>Mfg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90" y="1158669"/>
            <a:ext cx="5510875" cy="4636075"/>
          </a:xfrm>
        </p:spPr>
        <p:txBody>
          <a:bodyPr/>
          <a:lstStyle/>
          <a:p>
            <a:r>
              <a:rPr lang="en-US" sz="2000" dirty="0" smtClean="0"/>
              <a:t>The </a:t>
            </a:r>
            <a:r>
              <a:rPr lang="en-US" sz="2000" i="1" dirty="0" smtClean="0"/>
              <a:t>mfg </a:t>
            </a:r>
            <a:r>
              <a:rPr lang="en-US" sz="2000" i="1" dirty="0"/>
              <a:t>e</a:t>
            </a:r>
            <a:r>
              <a:rPr lang="en-US" sz="2000" i="1" dirty="0" smtClean="0"/>
              <a:t>vent </a:t>
            </a:r>
            <a:r>
              <a:rPr lang="en-US" sz="2000" dirty="0" smtClean="0"/>
              <a:t>object represents the structure of each </a:t>
            </a:r>
            <a:r>
              <a:rPr lang="en-US" sz="2000" i="1" dirty="0" smtClean="0"/>
              <a:t>mfg event </a:t>
            </a:r>
            <a:r>
              <a:rPr lang="en-US" sz="2000" dirty="0" smtClean="0"/>
              <a:t>occurrence (instance), each instance contains: </a:t>
            </a:r>
          </a:p>
          <a:p>
            <a:pPr marL="574675" lvl="1" indent="-346075">
              <a:buFont typeface="+mj-lt"/>
              <a:buAutoNum type="arabicPeriod"/>
            </a:pPr>
            <a:r>
              <a:rPr lang="en-US" sz="2000" dirty="0" smtClean="0"/>
              <a:t>Collection of </a:t>
            </a:r>
            <a:r>
              <a:rPr lang="en-US" sz="2000" i="1" dirty="0" smtClean="0"/>
              <a:t>mfg event records </a:t>
            </a:r>
            <a:r>
              <a:rPr lang="en-US" sz="2000" dirty="0" smtClean="0"/>
              <a:t>indicating the </a:t>
            </a:r>
            <a:r>
              <a:rPr lang="en-US" sz="2000" i="1" dirty="0" smtClean="0"/>
              <a:t>actions</a:t>
            </a:r>
            <a:r>
              <a:rPr lang="en-US" sz="2000" dirty="0" smtClean="0"/>
              <a:t> (Created, Updated, Deleted) on </a:t>
            </a:r>
            <a:r>
              <a:rPr lang="en-US" sz="2000" i="1" dirty="0" smtClean="0"/>
              <a:t>ISA-95 objects </a:t>
            </a:r>
            <a:r>
              <a:rPr lang="en-US" sz="2000" dirty="0" smtClean="0"/>
              <a:t>relevant to the event </a:t>
            </a:r>
          </a:p>
          <a:p>
            <a:pPr marL="574675" lvl="1" indent="-346075">
              <a:buFont typeface="+mj-lt"/>
              <a:buAutoNum type="arabicPeriod"/>
            </a:pPr>
            <a:r>
              <a:rPr lang="en-US" sz="2000" dirty="0" smtClean="0"/>
              <a:t>Attributes including effective / record timestamps, priority, hierarchy scope and source</a:t>
            </a:r>
          </a:p>
          <a:p>
            <a:pPr marL="574675" lvl="1" indent="-346075">
              <a:buFont typeface="+mj-lt"/>
              <a:buAutoNum type="arabicPeriod"/>
            </a:pPr>
            <a:r>
              <a:rPr lang="en-US" sz="2000" dirty="0" smtClean="0"/>
              <a:t>Indication of the </a:t>
            </a:r>
            <a:r>
              <a:rPr lang="en-US" sz="2000" i="1" dirty="0" smtClean="0"/>
              <a:t>mfg profile </a:t>
            </a:r>
            <a:r>
              <a:rPr lang="en-US" sz="2000" dirty="0" smtClean="0"/>
              <a:t>the event is part of</a:t>
            </a:r>
          </a:p>
        </p:txBody>
      </p:sp>
      <p:sp>
        <p:nvSpPr>
          <p:cNvPr id="9" name="Footer Placeholder 3"/>
          <p:cNvSpPr txBox="1">
            <a:spLocks/>
          </p:cNvSpPr>
          <p:nvPr/>
        </p:nvSpPr>
        <p:spPr bwMode="auto">
          <a:xfrm>
            <a:off x="1962727" y="6638982"/>
            <a:ext cx="4618182" cy="201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457200" rtl="0" eaLnBrk="1" latinLnBrk="0" hangingPunct="1">
              <a:defRPr sz="8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  <p:sp>
        <p:nvSpPr>
          <p:cNvPr id="5" name="Rounded Rectangle 4"/>
          <p:cNvSpPr/>
          <p:nvPr/>
        </p:nvSpPr>
        <p:spPr bwMode="auto">
          <a:xfrm>
            <a:off x="5496207" y="3591339"/>
            <a:ext cx="1170039" cy="2203405"/>
          </a:xfrm>
          <a:prstGeom prst="roundRect">
            <a:avLst/>
          </a:prstGeom>
          <a:solidFill>
            <a:srgbClr val="FFFF00">
              <a:alpha val="24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570352" y="5263134"/>
            <a:ext cx="3893575" cy="1375848"/>
          </a:xfrm>
          <a:prstGeom prst="wedgeRectCallout">
            <a:avLst>
              <a:gd name="adj1" fmla="val 76428"/>
              <a:gd name="adj2" fmla="val -93958"/>
            </a:avLst>
          </a:prstGeom>
          <a:solidFill>
            <a:srgbClr val="FFFF00">
              <a:alpha val="24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Times" panose="02020603050405020304" pitchFamily="18" charset="0"/>
              </a:rPr>
              <a:t>The m</a:t>
            </a:r>
            <a:r>
              <a:rPr lang="en-US" sz="1600" dirty="0" smtClean="0">
                <a:latin typeface="Times" panose="02020603050405020304" pitchFamily="18" charset="0"/>
              </a:rPr>
              <a:t>fg event record is a collection of ISA-95 objects with a given action applied. Collectively they provide </a:t>
            </a:r>
            <a:r>
              <a:rPr lang="en-US" sz="1600" dirty="0">
                <a:latin typeface="Times" panose="02020603050405020304" pitchFamily="18" charset="0"/>
              </a:rPr>
              <a:t>the bundling </a:t>
            </a:r>
            <a:r>
              <a:rPr lang="en-US" sz="1600" dirty="0" smtClean="0">
                <a:latin typeface="Times" panose="02020603050405020304" pitchFamily="18" charset="0"/>
              </a:rPr>
              <a:t>capability for an event </a:t>
            </a:r>
            <a:r>
              <a:rPr lang="en-US" sz="1600" dirty="0">
                <a:latin typeface="Times" panose="02020603050405020304" pitchFamily="18" charset="0"/>
              </a:rPr>
              <a:t>originally requested by </a:t>
            </a:r>
            <a:r>
              <a:rPr lang="en-US" sz="1600" dirty="0" smtClean="0">
                <a:latin typeface="Times" panose="02020603050405020304" pitchFamily="18" charset="0"/>
              </a:rPr>
              <a:t>BHPB</a:t>
            </a:r>
            <a:endParaRPr lang="en-US" sz="1600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83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Mfg Event and Mfg Event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114" y="1205519"/>
            <a:ext cx="8905586" cy="1511365"/>
          </a:xfrm>
        </p:spPr>
        <p:txBody>
          <a:bodyPr/>
          <a:lstStyle/>
          <a:p>
            <a:pPr marL="233363" indent="-233363">
              <a:buFont typeface="Arial" charset="0"/>
              <a:buChar char="•"/>
            </a:pPr>
            <a:r>
              <a:rPr lang="en-US" sz="2000" i="1" dirty="0"/>
              <a:t>Mfg </a:t>
            </a:r>
            <a:r>
              <a:rPr lang="en-US" sz="2000" i="1" dirty="0" smtClean="0"/>
              <a:t>event </a:t>
            </a:r>
            <a:r>
              <a:rPr lang="en-US" sz="2000" dirty="0"/>
              <a:t>is a generic container for </a:t>
            </a:r>
            <a:r>
              <a:rPr lang="en-US" sz="2000" dirty="0" smtClean="0"/>
              <a:t> specific event types</a:t>
            </a:r>
            <a:r>
              <a:rPr lang="en-US" sz="2000" dirty="0"/>
              <a:t>. </a:t>
            </a:r>
            <a:r>
              <a:rPr lang="en-US" sz="2000" dirty="0" smtClean="0"/>
              <a:t> An individual </a:t>
            </a:r>
            <a:r>
              <a:rPr lang="en-US" sz="2000" i="1" dirty="0" smtClean="0"/>
              <a:t>mfg event</a:t>
            </a:r>
            <a:r>
              <a:rPr lang="en-US" sz="2000" dirty="0" smtClean="0"/>
              <a:t> structure </a:t>
            </a:r>
            <a:r>
              <a:rPr lang="en-US" sz="2000" dirty="0"/>
              <a:t>and description </a:t>
            </a:r>
            <a:r>
              <a:rPr lang="en-US" sz="2000" dirty="0" smtClean="0"/>
              <a:t>is defined </a:t>
            </a:r>
            <a:r>
              <a:rPr lang="en-US" sz="2000" dirty="0"/>
              <a:t>in its corresponding </a:t>
            </a:r>
            <a:r>
              <a:rPr lang="en-US" sz="2000" i="1" dirty="0" smtClean="0"/>
              <a:t>mfg event definition</a:t>
            </a:r>
            <a:r>
              <a:rPr lang="en-US" sz="2000" dirty="0" smtClean="0"/>
              <a:t>.  </a:t>
            </a:r>
            <a:r>
              <a:rPr lang="en-US" sz="2000" dirty="0"/>
              <a:t>The </a:t>
            </a:r>
            <a:r>
              <a:rPr lang="en-US" sz="2000" i="1" dirty="0" smtClean="0"/>
              <a:t>mfg event </a:t>
            </a:r>
            <a:r>
              <a:rPr lang="en-US" sz="2000" dirty="0"/>
              <a:t>has Definition ID as a mandatory attribute</a:t>
            </a:r>
            <a:r>
              <a:rPr lang="en-US" sz="2000" dirty="0" smtClean="0"/>
              <a:t>.</a:t>
            </a:r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60687" y="6663467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dirty="0" smtClean="0"/>
              <a:t>Copyright © 2015 ISA</a:t>
            </a:r>
            <a:endParaRPr lang="en-US" altLang="en-US" sz="900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5271785" y="5112849"/>
            <a:ext cx="3735092" cy="146786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Mfg Event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ID:1042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Definition ID: Order Completed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Event Timestamp : 29-10-15:13:00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…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224032" y="3221365"/>
            <a:ext cx="2882685" cy="10146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Mfg Event Definition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ID: Order Completed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…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4403176" y="2713476"/>
            <a:ext cx="3735092" cy="146786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Mfg Event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ID:12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Definition ID: Order Completed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Event Timestamp : 21-10-15:12:00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…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4819048" y="3947369"/>
            <a:ext cx="3735092" cy="146786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Mfg Event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ID:783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Definition ID: Order Completed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Event Timestamp : 27-10-15:7:00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…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 flipH="1">
            <a:off x="2527878" y="3447411"/>
            <a:ext cx="1875299" cy="16095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tangle 28"/>
          <p:cNvSpPr/>
          <p:nvPr/>
        </p:nvSpPr>
        <p:spPr bwMode="auto">
          <a:xfrm>
            <a:off x="611345" y="3956618"/>
            <a:ext cx="2495371" cy="385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+mj-lt"/>
              </a:rPr>
              <a:t>Record Specifications</a:t>
            </a:r>
            <a:endParaRPr lang="en-US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4393750"/>
            <a:ext cx="41067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i="1" dirty="0" smtClean="0"/>
              <a:t>Record specifications </a:t>
            </a:r>
            <a:r>
              <a:rPr lang="en-US" sz="2000" dirty="0" smtClean="0"/>
              <a:t>provide </a:t>
            </a:r>
            <a:r>
              <a:rPr lang="en-US" sz="2000" dirty="0"/>
              <a:t>explicit </a:t>
            </a:r>
            <a:r>
              <a:rPr lang="en-US" sz="2000" dirty="0" smtClean="0"/>
              <a:t>specification of the allowed content of </a:t>
            </a:r>
            <a:r>
              <a:rPr lang="en-US" sz="2000" i="1" dirty="0" smtClean="0"/>
              <a:t>mfg event record </a:t>
            </a:r>
            <a:r>
              <a:rPr lang="en-US" sz="2000" dirty="0" smtClean="0"/>
              <a:t>attributes contained in a </a:t>
            </a:r>
            <a:r>
              <a:rPr lang="en-US" sz="2000" i="1" dirty="0" smtClean="0"/>
              <a:t>mfg event </a:t>
            </a:r>
            <a:r>
              <a:rPr lang="en-US" sz="2000" dirty="0" smtClean="0"/>
              <a:t>occurrence.</a:t>
            </a:r>
            <a:endParaRPr lang="en-US" sz="20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i="1" dirty="0" smtClean="0"/>
              <a:t>mfg event record </a:t>
            </a:r>
            <a:r>
              <a:rPr lang="en-US" sz="2000" dirty="0"/>
              <a:t>is validated against </a:t>
            </a:r>
            <a:r>
              <a:rPr lang="en-US" sz="2000" dirty="0" smtClean="0"/>
              <a:t>the corresponding </a:t>
            </a:r>
            <a:r>
              <a:rPr lang="en-US" sz="2000" i="1" dirty="0" smtClean="0"/>
              <a:t>mfg event record specification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03177" y="2289819"/>
            <a:ext cx="345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Message </a:t>
            </a:r>
            <a:r>
              <a:rPr lang="en-US" u="sng" dirty="0"/>
              <a:t>Content </a:t>
            </a:r>
            <a:r>
              <a:rPr lang="en-US" u="sng" dirty="0" smtClean="0"/>
              <a:t>Posted / Notified</a:t>
            </a:r>
            <a:endParaRPr lang="en-US" u="sng" dirty="0"/>
          </a:p>
        </p:txBody>
      </p:sp>
      <p:sp>
        <p:nvSpPr>
          <p:cNvPr id="32" name="TextBox 31"/>
          <p:cNvSpPr txBox="1"/>
          <p:nvPr/>
        </p:nvSpPr>
        <p:spPr>
          <a:xfrm>
            <a:off x="193823" y="2266959"/>
            <a:ext cx="223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Definition of Message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 flipH="1" flipV="1">
            <a:off x="2527877" y="3743255"/>
            <a:ext cx="2743908" cy="20806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9" name="Straight Arrow Connector 118"/>
          <p:cNvCxnSpPr>
            <a:stCxn id="25" idx="1"/>
          </p:cNvCxnSpPr>
          <p:nvPr/>
        </p:nvCxnSpPr>
        <p:spPr bwMode="auto">
          <a:xfrm flipH="1" flipV="1">
            <a:off x="2527876" y="3682791"/>
            <a:ext cx="2291172" cy="99851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6988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Mfg Event Definition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114" y="1226651"/>
            <a:ext cx="8678017" cy="497536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The </a:t>
            </a:r>
            <a:r>
              <a:rPr lang="en-US" sz="2000" i="1" dirty="0" smtClean="0"/>
              <a:t>mfg event definition </a:t>
            </a:r>
            <a:r>
              <a:rPr lang="en-US" sz="2000" dirty="0" smtClean="0"/>
              <a:t>object documents the definition and structure of </a:t>
            </a:r>
            <a:r>
              <a:rPr lang="en-US" sz="2000" i="1" dirty="0" smtClean="0"/>
              <a:t>mfg event </a:t>
            </a:r>
            <a:r>
              <a:rPr lang="en-US" sz="2000" dirty="0" smtClean="0"/>
              <a:t>occurrences. The </a:t>
            </a:r>
            <a:r>
              <a:rPr lang="en-US" sz="2000" i="1" dirty="0" smtClean="0"/>
              <a:t>mfg event definition </a:t>
            </a:r>
            <a:r>
              <a:rPr lang="en-US" sz="2000" dirty="0" smtClean="0"/>
              <a:t>of a </a:t>
            </a:r>
            <a:r>
              <a:rPr lang="en-US" sz="2000" i="1" dirty="0"/>
              <a:t>m</a:t>
            </a:r>
            <a:r>
              <a:rPr lang="en-US" sz="2000" i="1" dirty="0" smtClean="0"/>
              <a:t>fg event </a:t>
            </a:r>
            <a:r>
              <a:rPr lang="en-US" sz="2000" dirty="0" smtClean="0"/>
              <a:t>is identified by the Definition ID attribute in </a:t>
            </a:r>
            <a:r>
              <a:rPr lang="en-US" sz="2000" i="1" dirty="0" smtClean="0"/>
              <a:t>mfg event</a:t>
            </a:r>
            <a:r>
              <a:rPr lang="en-US" sz="20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The </a:t>
            </a:r>
            <a:r>
              <a:rPr lang="en-US" sz="2000" b="1" i="1" dirty="0" smtClean="0"/>
              <a:t>allowed</a:t>
            </a:r>
            <a:r>
              <a:rPr lang="en-US" sz="2000" dirty="0" smtClean="0"/>
              <a:t> content of </a:t>
            </a:r>
            <a:r>
              <a:rPr lang="en-US" sz="2000" i="1" dirty="0" smtClean="0"/>
              <a:t>mfg </a:t>
            </a:r>
            <a:r>
              <a:rPr lang="en-US" sz="2000" i="1" dirty="0"/>
              <a:t>e</a:t>
            </a:r>
            <a:r>
              <a:rPr lang="en-US" sz="2000" i="1" dirty="0" smtClean="0"/>
              <a:t>vent record </a:t>
            </a:r>
            <a:r>
              <a:rPr lang="en-US" sz="2000" dirty="0" smtClean="0"/>
              <a:t>attributes is explicitly defined within the corresponding </a:t>
            </a:r>
            <a:r>
              <a:rPr lang="en-US" sz="2000" i="1" dirty="0" smtClean="0"/>
              <a:t>mfg event definitions - mfg event definition record specification </a:t>
            </a:r>
            <a:r>
              <a:rPr lang="en-US" sz="2000" dirty="0" smtClean="0"/>
              <a:t>sub object. 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The </a:t>
            </a:r>
            <a:r>
              <a:rPr lang="en-US" sz="2000" i="1" dirty="0" smtClean="0"/>
              <a:t>mfg event definition </a:t>
            </a:r>
            <a:r>
              <a:rPr lang="en-US" sz="2000" dirty="0"/>
              <a:t>can be grouped with </a:t>
            </a:r>
            <a:r>
              <a:rPr lang="en-US" sz="2000" i="1" dirty="0" smtClean="0"/>
              <a:t>mfg event classes </a:t>
            </a:r>
            <a:r>
              <a:rPr lang="en-US" sz="2000" dirty="0"/>
              <a:t>which may contain common </a:t>
            </a:r>
            <a:r>
              <a:rPr lang="en-US" sz="2000" i="1" dirty="0" smtClean="0"/>
              <a:t>record specifications </a:t>
            </a:r>
            <a:r>
              <a:rPr lang="en-US" sz="2000" dirty="0" smtClean="0"/>
              <a:t>that members of the class will support. 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The </a:t>
            </a:r>
            <a:r>
              <a:rPr lang="en-US" sz="2000" i="1" dirty="0" smtClean="0"/>
              <a:t>mfg event definition </a:t>
            </a:r>
            <a:r>
              <a:rPr lang="en-US" sz="2000" dirty="0"/>
              <a:t>and </a:t>
            </a:r>
            <a:r>
              <a:rPr lang="en-US" sz="2000" i="1" dirty="0"/>
              <a:t>m</a:t>
            </a:r>
            <a:r>
              <a:rPr lang="en-US" sz="2000" i="1" dirty="0" smtClean="0"/>
              <a:t>fg event class </a:t>
            </a:r>
            <a:r>
              <a:rPr lang="en-US" sz="2000" dirty="0"/>
              <a:t>objects are documented in the corresponding </a:t>
            </a:r>
            <a:r>
              <a:rPr lang="en-US" sz="2000" i="1" dirty="0"/>
              <a:t>m</a:t>
            </a:r>
            <a:r>
              <a:rPr lang="en-US" sz="2000" i="1" dirty="0" smtClean="0"/>
              <a:t>fg event profile</a:t>
            </a:r>
            <a:r>
              <a:rPr lang="en-US" sz="2000" dirty="0" smtClean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65029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03" y="101053"/>
            <a:ext cx="6512700" cy="1133561"/>
          </a:xfrm>
        </p:spPr>
        <p:txBody>
          <a:bodyPr/>
          <a:lstStyle/>
          <a:p>
            <a:r>
              <a:rPr lang="en-US" sz="2800" dirty="0" smtClean="0"/>
              <a:t>Industry 4.0, </a:t>
            </a:r>
            <a:r>
              <a:rPr lang="en-US" sz="2800" dirty="0"/>
              <a:t>Internet of Things (</a:t>
            </a:r>
            <a:r>
              <a:rPr lang="en-US" sz="2800" dirty="0" err="1"/>
              <a:t>IoT</a:t>
            </a:r>
            <a:r>
              <a:rPr lang="en-US" sz="2800" dirty="0"/>
              <a:t>) Industrial </a:t>
            </a:r>
            <a:r>
              <a:rPr lang="en-US" sz="2800" dirty="0" smtClean="0"/>
              <a:t>Internet of Things (</a:t>
            </a:r>
            <a:r>
              <a:rPr lang="en-US" sz="2800" dirty="0" err="1" smtClean="0"/>
              <a:t>IIoT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34615"/>
            <a:ext cx="6434630" cy="3798051"/>
          </a:xfrm>
        </p:spPr>
        <p:txBody>
          <a:bodyPr>
            <a:normAutofit fontScale="55000" lnSpcReduction="20000"/>
          </a:bodyPr>
          <a:lstStyle/>
          <a:p>
            <a:pPr marL="228600" indent="-228600"/>
            <a:r>
              <a:rPr lang="en-US" dirty="0" smtClean="0"/>
              <a:t>The Intelligent Manufacturing is gaining momentum and much press. We have:</a:t>
            </a:r>
          </a:p>
          <a:p>
            <a:pPr marL="457200" lvl="1" indent="-228600"/>
            <a:r>
              <a:rPr lang="en-US" dirty="0" smtClean="0"/>
              <a:t>Smart manufacturing, </a:t>
            </a:r>
            <a:r>
              <a:rPr lang="en-US" dirty="0" err="1" smtClean="0"/>
              <a:t>IoT</a:t>
            </a:r>
            <a:r>
              <a:rPr lang="en-US" dirty="0"/>
              <a:t>, </a:t>
            </a:r>
            <a:r>
              <a:rPr lang="en-US" dirty="0" err="1" smtClean="0"/>
              <a:t>IIoT</a:t>
            </a:r>
            <a:r>
              <a:rPr lang="en-US" dirty="0" smtClean="0"/>
              <a:t>, intelligent systems, Smart grid</a:t>
            </a:r>
          </a:p>
          <a:p>
            <a:pPr marL="457200" lvl="1" indent="-228600"/>
            <a:r>
              <a:rPr lang="en-US" dirty="0" smtClean="0"/>
              <a:t>New buzz words indicate new challenges and opportunities for manufacturing technologies and standards to tackle. </a:t>
            </a:r>
          </a:p>
          <a:p>
            <a:pPr marL="228600" indent="-228600"/>
            <a:r>
              <a:rPr lang="en-US" dirty="0" smtClean="0"/>
              <a:t>These challenges include large </a:t>
            </a:r>
            <a:r>
              <a:rPr lang="en-US" dirty="0" smtClean="0">
                <a:solidFill>
                  <a:srgbClr val="FF0000"/>
                </a:solidFill>
              </a:rPr>
              <a:t>distributed heterogeneous systems</a:t>
            </a:r>
            <a:r>
              <a:rPr lang="en-US" dirty="0" smtClean="0"/>
              <a:t> (technology and businesses) that spans reliable and unreliable networks </a:t>
            </a:r>
          </a:p>
          <a:p>
            <a:pPr marL="228600" indent="-228600"/>
            <a:r>
              <a:rPr lang="en-US" dirty="0" smtClean="0"/>
              <a:t>Various vendors and standards groups are positioning themselves as part of the story, refactored offerings to </a:t>
            </a:r>
            <a:r>
              <a:rPr lang="en-US" dirty="0" err="1" smtClean="0"/>
              <a:t>IoT</a:t>
            </a:r>
            <a:r>
              <a:rPr lang="en-US" dirty="0" smtClean="0"/>
              <a:t>, and publishing on the topic:</a:t>
            </a:r>
          </a:p>
          <a:p>
            <a:pPr marL="457200" lvl="1" indent="-228600"/>
            <a:r>
              <a:rPr lang="en-US" dirty="0" smtClean="0"/>
              <a:t>OPC UA</a:t>
            </a:r>
          </a:p>
          <a:p>
            <a:pPr marL="457200" lvl="1" indent="-228600"/>
            <a:r>
              <a:rPr lang="en-US" dirty="0" smtClean="0"/>
              <a:t>IEC </a:t>
            </a:r>
          </a:p>
          <a:p>
            <a:pPr marL="457200" lvl="1" indent="-228600"/>
            <a:r>
              <a:rPr lang="en-US" dirty="0" err="1" smtClean="0"/>
              <a:t>OAGi</a:t>
            </a:r>
            <a:r>
              <a:rPr lang="en-US" dirty="0" smtClean="0"/>
              <a:t> </a:t>
            </a:r>
          </a:p>
          <a:p>
            <a:pPr marL="457200" lvl="1" indent="-228600"/>
            <a:r>
              <a:rPr lang="en-US" dirty="0" smtClean="0"/>
              <a:t>ISA</a:t>
            </a:r>
          </a:p>
          <a:p>
            <a:pPr marL="457200" lvl="1" indent="-228600"/>
            <a:r>
              <a:rPr lang="en-US" dirty="0" smtClean="0"/>
              <a:t>IIC – Industrial Internet Consortium</a:t>
            </a:r>
          </a:p>
          <a:p>
            <a:pPr marL="228600" indent="-228600"/>
            <a:r>
              <a:rPr lang="en-US" dirty="0" smtClean="0"/>
              <a:t>The common theme in technology development is the ability to </a:t>
            </a:r>
            <a:r>
              <a:rPr lang="en-US" dirty="0" smtClean="0">
                <a:solidFill>
                  <a:srgbClr val="FF0000"/>
                </a:solidFill>
              </a:rPr>
              <a:t>interoperate over loosely coupled publish and subscribe systems with flexible lightweight messages</a:t>
            </a:r>
            <a:r>
              <a:rPr lang="en-US" dirty="0" smtClean="0"/>
              <a:t>. </a:t>
            </a:r>
          </a:p>
          <a:p>
            <a:pPr marL="228600" indent="-228600"/>
            <a:r>
              <a:rPr lang="en-US" dirty="0" smtClean="0"/>
              <a:t>Utilities sector has been a fertile area for presentation of </a:t>
            </a:r>
            <a:r>
              <a:rPr lang="en-US" dirty="0" err="1" smtClean="0"/>
              <a:t>IoT</a:t>
            </a:r>
            <a:r>
              <a:rPr lang="en-US" dirty="0" smtClean="0"/>
              <a:t> concepts and applications, particularly, power with Smart Grid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586" y="1232366"/>
            <a:ext cx="2901483" cy="2901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58" y="4710974"/>
            <a:ext cx="2996012" cy="21470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8412" y="4581654"/>
            <a:ext cx="3806615" cy="2276346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51014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91532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14" y="80682"/>
            <a:ext cx="8170800" cy="1148876"/>
          </a:xfrm>
        </p:spPr>
        <p:txBody>
          <a:bodyPr/>
          <a:lstStyle/>
          <a:p>
            <a:r>
              <a:rPr lang="en-US" sz="2400" dirty="0" smtClean="0"/>
              <a:t>Configuring Event </a:t>
            </a:r>
            <a:r>
              <a:rPr lang="en-US" sz="2400" dirty="0"/>
              <a:t>S</a:t>
            </a:r>
            <a:r>
              <a:rPr lang="en-US" sz="2400" dirty="0" smtClean="0"/>
              <a:t>tructure with </a:t>
            </a:r>
            <a:br>
              <a:rPr lang="en-US" sz="2400" dirty="0" smtClean="0"/>
            </a:br>
            <a:r>
              <a:rPr lang="en-US" sz="2400" dirty="0" smtClean="0"/>
              <a:t>Mfg Event Definition Templates</a:t>
            </a:r>
            <a:endParaRPr lang="en-US" sz="2400" dirty="0"/>
          </a:p>
        </p:txBody>
      </p:sp>
      <p:sp>
        <p:nvSpPr>
          <p:cNvPr id="2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5" t="4838" r="3710" b="2991"/>
          <a:stretch/>
        </p:blipFill>
        <p:spPr>
          <a:xfrm>
            <a:off x="4854809" y="1212517"/>
            <a:ext cx="4320000" cy="4572000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-4974" y="4768371"/>
          <a:ext cx="5956301" cy="1607185"/>
        </p:xfrm>
        <a:graphic>
          <a:graphicData uri="http://schemas.openxmlformats.org/drawingml/2006/table">
            <a:tbl>
              <a:tblPr firstRow="1" firstCol="1" bandRow="1"/>
              <a:tblGrid>
                <a:gridCol w="1202189"/>
                <a:gridCol w="340013"/>
                <a:gridCol w="692169"/>
                <a:gridCol w="860962"/>
                <a:gridCol w="860962"/>
                <a:gridCol w="602309"/>
                <a:gridCol w="540378"/>
                <a:gridCol w="857319"/>
              </a:tblGrid>
              <a:tr h="0">
                <a:tc rowSpan="3">
                  <a:txBody>
                    <a:bodyPr/>
                    <a:lstStyle/>
                    <a:p>
                      <a:pPr algn="just"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spc="40">
                          <a:effectLst/>
                          <a:latin typeface="Arial" charset="0"/>
                          <a:ea typeface="Times New Roman" charset="0"/>
                        </a:rPr>
                        <a:t>Mfg Event Definition Entry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just"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spc="40">
                          <a:effectLst/>
                          <a:latin typeface="Arial" charset="0"/>
                          <a:ea typeface="Times New Roman" charset="0"/>
                        </a:rPr>
                        <a:t>ID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b="1" spc="40">
                          <a:effectLst/>
                          <a:latin typeface="Arial" charset="0"/>
                          <a:ea typeface="Times New Roman" charset="0"/>
                        </a:rPr>
                        <a:t>Record content rules 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b="1" spc="40">
                          <a:effectLst/>
                          <a:latin typeface="Arial" charset="0"/>
                          <a:ea typeface="Times New Roman" charset="0"/>
                        </a:rPr>
                        <a:t>Comment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575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b="1" spc="40">
                          <a:effectLst/>
                          <a:latin typeface="Arial" charset="0"/>
                          <a:ea typeface="Times New Roman" charset="0"/>
                        </a:rPr>
                        <a:t>Action Rules 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b="1" spc="40" dirty="0" smtClean="0">
                          <a:effectLst/>
                          <a:latin typeface="Arial" charset="0"/>
                          <a:ea typeface="Times New Roman" charset="0"/>
                        </a:rPr>
                        <a:t>ISA-95 Object </a:t>
                      </a:r>
                      <a:r>
                        <a:rPr lang="en-US" sz="1000" b="1" spc="40" dirty="0">
                          <a:effectLst/>
                          <a:latin typeface="Arial" charset="0"/>
                          <a:ea typeface="Times New Roman" charset="0"/>
                        </a:rPr>
                        <a:t>Rules</a:t>
                      </a:r>
                      <a:endParaRPr lang="en-US" sz="1200" spc="40" dirty="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41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b="1" spc="40">
                          <a:effectLst/>
                          <a:latin typeface="Arial" charset="0"/>
                          <a:ea typeface="Times New Roman" charset="0"/>
                        </a:rPr>
                        <a:t>Action(s)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b="1" spc="40">
                          <a:effectLst/>
                          <a:latin typeface="Arial" charset="0"/>
                          <a:ea typeface="Times New Roman" charset="0"/>
                        </a:rPr>
                        <a:t>Cardinality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b="1" spc="40">
                          <a:effectLst/>
                          <a:latin typeface="Arial" charset="0"/>
                          <a:ea typeface="Times New Roman" charset="0"/>
                        </a:rPr>
                        <a:t>Information Object (s)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b="1" spc="40">
                          <a:effectLst/>
                          <a:latin typeface="Arial" charset="0"/>
                          <a:ea typeface="Times New Roman" charset="0"/>
                        </a:rPr>
                        <a:t>Cardinality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b="1" spc="40">
                          <a:effectLst/>
                          <a:latin typeface="Arial" charset="0"/>
                          <a:ea typeface="Times New Roman" charset="0"/>
                        </a:rPr>
                        <a:t>Relationship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7980">
                <a:tc>
                  <a:txBody>
                    <a:bodyPr/>
                    <a:lstStyle/>
                    <a:p>
                      <a:pPr algn="jus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spc="40" dirty="0">
                          <a:effectLst/>
                          <a:latin typeface="Arial" charset="0"/>
                          <a:ea typeface="Times New Roman" charset="0"/>
                        </a:rPr>
                        <a:t>Material Moved</a:t>
                      </a:r>
                      <a:endParaRPr lang="en-US" sz="1200" spc="40" dirty="0">
                        <a:effectLst/>
                        <a:latin typeface="Arial" charset="0"/>
                        <a:ea typeface="Times New Roman" charset="0"/>
                      </a:endParaRPr>
                    </a:p>
                    <a:p>
                      <a:pPr algn="jus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spc="40" dirty="0">
                          <a:effectLst/>
                          <a:latin typeface="Arial" charset="0"/>
                          <a:ea typeface="Times New Roman" charset="0"/>
                        </a:rPr>
                        <a:t> </a:t>
                      </a:r>
                      <a:endParaRPr lang="en-US" sz="1200" spc="40" dirty="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80340" algn="just"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000" spc="40">
                          <a:effectLst/>
                          <a:latin typeface="Arial" charset="0"/>
                          <a:ea typeface="Times New Roman" charset="0"/>
                        </a:rPr>
                        <a:t>A1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spc="40">
                          <a:effectLst/>
                          <a:latin typeface="Arial" charset="0"/>
                          <a:ea typeface="Times New Roman" charset="0"/>
                        </a:rPr>
                        <a:t>Added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spc="40">
                          <a:effectLst/>
                          <a:latin typeface="Arial" charset="0"/>
                          <a:ea typeface="Times New Roman" charset="0"/>
                        </a:rPr>
                        <a:t>Min: 1, 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  <a:p>
                      <a:pPr algn="jus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spc="40">
                          <a:effectLst/>
                          <a:latin typeface="Arial" charset="0"/>
                          <a:ea typeface="Times New Roman" charset="0"/>
                        </a:rPr>
                        <a:t>Max: *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spc="40">
                          <a:effectLst/>
                          <a:latin typeface="Arial" charset="0"/>
                          <a:ea typeface="Times New Roman" charset="0"/>
                        </a:rPr>
                        <a:t>Operations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  <a:p>
                      <a:pPr algn="jus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spc="40">
                          <a:effectLst/>
                          <a:latin typeface="Arial" charset="0"/>
                          <a:ea typeface="Times New Roman" charset="0"/>
                        </a:rPr>
                        <a:t>Schedule ID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spc="40">
                          <a:effectLst/>
                          <a:latin typeface="Arial" charset="0"/>
                          <a:ea typeface="Times New Roman" charset="0"/>
                        </a:rPr>
                        <a:t>Min 1, Max *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0" spc="40">
                          <a:effectLst/>
                          <a:latin typeface="Arial" charset="0"/>
                          <a:ea typeface="Times New Roman" charset="0"/>
                        </a:rPr>
                        <a:t>Association</a:t>
                      </a:r>
                      <a:endParaRPr lang="en-US" sz="12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GB" sz="1200" spc="40" dirty="0">
                          <a:effectLst/>
                          <a:latin typeface="Arial" charset="0"/>
                          <a:ea typeface="Times New Roman" charset="0"/>
                        </a:rPr>
                        <a:t>The</a:t>
                      </a:r>
                      <a:r>
                        <a:rPr lang="en-US" sz="1000" spc="40" dirty="0">
                          <a:effectLst/>
                          <a:latin typeface="Arial" charset="0"/>
                          <a:ea typeface="Times New Roman" charset="0"/>
                        </a:rPr>
                        <a:t> Schedule must be referenced</a:t>
                      </a:r>
                      <a:endParaRPr lang="en-US" sz="1200" spc="40" dirty="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-24767" y="1206579"/>
            <a:ext cx="5242632" cy="2764597"/>
          </a:xfrm>
        </p:spPr>
        <p:txBody>
          <a:bodyPr>
            <a:normAutofit/>
          </a:bodyPr>
          <a:lstStyle/>
          <a:p>
            <a:r>
              <a:rPr lang="en-US" sz="1800" i="1" dirty="0" smtClean="0"/>
              <a:t>Mfg event record specifications </a:t>
            </a:r>
            <a:r>
              <a:rPr lang="en-US" sz="1800" dirty="0" smtClean="0"/>
              <a:t>define allowed </a:t>
            </a:r>
            <a:r>
              <a:rPr lang="en-US" sz="1800" i="1" dirty="0" smtClean="0"/>
              <a:t>mfg </a:t>
            </a:r>
            <a:r>
              <a:rPr lang="en-US" sz="1800" i="1" dirty="0"/>
              <a:t>e</a:t>
            </a:r>
            <a:r>
              <a:rPr lang="en-US" sz="1800" i="1" dirty="0" smtClean="0"/>
              <a:t>vent record</a:t>
            </a:r>
            <a:r>
              <a:rPr lang="en-US" sz="1800" dirty="0" smtClean="0"/>
              <a:t> content and </a:t>
            </a:r>
            <a:r>
              <a:rPr lang="en-US" sz="1800" dirty="0"/>
              <a:t>structure for </a:t>
            </a:r>
            <a:r>
              <a:rPr lang="en-US" sz="1800" i="1" dirty="0"/>
              <a:t>m</a:t>
            </a:r>
            <a:r>
              <a:rPr lang="en-US" sz="1800" i="1" dirty="0" smtClean="0"/>
              <a:t>fg event record</a:t>
            </a:r>
            <a:r>
              <a:rPr lang="en-US" sz="1800" dirty="0" smtClean="0"/>
              <a:t> attributes. The specification allows </a:t>
            </a:r>
            <a:r>
              <a:rPr lang="en-US" sz="1800" dirty="0"/>
              <a:t>the </a:t>
            </a:r>
            <a:r>
              <a:rPr lang="en-US" sz="1800" i="1" dirty="0" smtClean="0"/>
              <a:t>mfg event record</a:t>
            </a:r>
            <a:r>
              <a:rPr lang="en-US" sz="1800" dirty="0" smtClean="0"/>
              <a:t> contents </a:t>
            </a:r>
            <a:r>
              <a:rPr lang="en-US" sz="1800" dirty="0"/>
              <a:t>to be validated against the </a:t>
            </a:r>
            <a:r>
              <a:rPr lang="en-US" sz="1800" dirty="0" smtClean="0"/>
              <a:t>corresponding </a:t>
            </a:r>
            <a:r>
              <a:rPr lang="en-US" sz="1800" i="1" dirty="0" smtClean="0"/>
              <a:t>mfg event definition record specification </a:t>
            </a:r>
            <a:r>
              <a:rPr lang="en-US" sz="1800" dirty="0" smtClean="0"/>
              <a:t>by senders and receivers.</a:t>
            </a:r>
            <a:endParaRPr lang="en-US" sz="1800" dirty="0"/>
          </a:p>
          <a:p>
            <a:r>
              <a:rPr lang="en-US" sz="1800" dirty="0" smtClean="0"/>
              <a:t>Details of </a:t>
            </a:r>
            <a:r>
              <a:rPr lang="en-US" sz="1800" dirty="0"/>
              <a:t>field definitions in </a:t>
            </a:r>
            <a:r>
              <a:rPr lang="en-US" sz="1800" dirty="0" smtClean="0"/>
              <a:t>ISA-95 objects are </a:t>
            </a:r>
            <a:r>
              <a:rPr lang="en-US" sz="1800" dirty="0"/>
              <a:t>defined in </a:t>
            </a:r>
            <a:r>
              <a:rPr lang="en-US" sz="1800" dirty="0" smtClean="0"/>
              <a:t>the message </a:t>
            </a:r>
            <a:r>
              <a:rPr lang="en-US" sz="1800" dirty="0"/>
              <a:t>specification in the </a:t>
            </a:r>
            <a:r>
              <a:rPr lang="en-US" sz="1800" dirty="0" smtClean="0"/>
              <a:t>corresponding </a:t>
            </a:r>
            <a:r>
              <a:rPr lang="en-US" sz="1800" i="1" dirty="0" smtClean="0"/>
              <a:t>mfg </a:t>
            </a:r>
            <a:r>
              <a:rPr lang="en-US" sz="1800" i="1" dirty="0"/>
              <a:t>p</a:t>
            </a:r>
            <a:r>
              <a:rPr lang="en-US" sz="1800" i="1" dirty="0" smtClean="0"/>
              <a:t>rofile</a:t>
            </a:r>
            <a:r>
              <a:rPr lang="en-US" sz="1800" i="1" dirty="0"/>
              <a:t>.</a:t>
            </a:r>
          </a:p>
        </p:txBody>
      </p:sp>
      <p:sp>
        <p:nvSpPr>
          <p:cNvPr id="33" name="Oval 32"/>
          <p:cNvSpPr/>
          <p:nvPr/>
        </p:nvSpPr>
        <p:spPr bwMode="auto">
          <a:xfrm>
            <a:off x="4766020" y="3869481"/>
            <a:ext cx="1212685" cy="772885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anose="02020603050405020304" pitchFamily="18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1077035" y="5625043"/>
            <a:ext cx="432187" cy="335343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anose="02020603050405020304" pitchFamily="18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-12967" y="5683865"/>
            <a:ext cx="1090002" cy="390821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anose="02020603050405020304" pitchFamily="18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285516" y="1525996"/>
            <a:ext cx="936171" cy="553157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anose="02020603050405020304" pitchFamily="18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7430947" y="1506136"/>
            <a:ext cx="936171" cy="573017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19436032" flipH="1">
            <a:off x="5015631" y="1859938"/>
            <a:ext cx="483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B050"/>
                </a:solidFill>
              </a:rPr>
              <a:t>ID</a:t>
            </a:r>
          </a:p>
        </p:txBody>
      </p:sp>
      <p:sp>
        <p:nvSpPr>
          <p:cNvPr id="42" name="TextBox 41"/>
          <p:cNvSpPr txBox="1"/>
          <p:nvPr/>
        </p:nvSpPr>
        <p:spPr>
          <a:xfrm rot="19865189">
            <a:off x="6253536" y="2075513"/>
            <a:ext cx="1263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B050"/>
                </a:solidFill>
              </a:rPr>
              <a:t>Definition </a:t>
            </a:r>
            <a:r>
              <a:rPr lang="en-US" sz="1600" b="1" dirty="0">
                <a:solidFill>
                  <a:srgbClr val="00B050"/>
                </a:solidFill>
              </a:rPr>
              <a:t>ID</a:t>
            </a:r>
          </a:p>
        </p:txBody>
      </p:sp>
      <p:sp>
        <p:nvSpPr>
          <p:cNvPr id="43" name="TextBox 42"/>
          <p:cNvSpPr txBox="1"/>
          <p:nvPr/>
        </p:nvSpPr>
        <p:spPr>
          <a:xfrm rot="20696590">
            <a:off x="4444728" y="433900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ID</a:t>
            </a:r>
          </a:p>
        </p:txBody>
      </p:sp>
      <p:sp>
        <p:nvSpPr>
          <p:cNvPr id="45" name="TextBox 44"/>
          <p:cNvSpPr txBox="1"/>
          <p:nvPr/>
        </p:nvSpPr>
        <p:spPr>
          <a:xfrm rot="20637310">
            <a:off x="5689017" y="4360409"/>
            <a:ext cx="1325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Template ID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7041329" y="3843947"/>
            <a:ext cx="1072524" cy="789408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anose="02020603050405020304" pitchFamily="18" charset="0"/>
            </a:endParaRPr>
          </a:p>
        </p:txBody>
      </p:sp>
      <p:cxnSp>
        <p:nvCxnSpPr>
          <p:cNvPr id="377" name="Straight Connector 376"/>
          <p:cNvCxnSpPr>
            <a:stCxn id="35" idx="7"/>
            <a:endCxn id="36" idx="3"/>
          </p:cNvCxnSpPr>
          <p:nvPr/>
        </p:nvCxnSpPr>
        <p:spPr bwMode="auto">
          <a:xfrm flipV="1">
            <a:off x="917408" y="1998145"/>
            <a:ext cx="4505207" cy="374295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9" name="Straight Connector 378"/>
          <p:cNvCxnSpPr>
            <a:stCxn id="35" idx="7"/>
          </p:cNvCxnSpPr>
          <p:nvPr/>
        </p:nvCxnSpPr>
        <p:spPr bwMode="auto">
          <a:xfrm flipV="1">
            <a:off x="917408" y="1802575"/>
            <a:ext cx="6513539" cy="39385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1" name="Straight Connector 380"/>
          <p:cNvCxnSpPr>
            <a:stCxn id="34" idx="7"/>
            <a:endCxn id="33" idx="3"/>
          </p:cNvCxnSpPr>
          <p:nvPr/>
        </p:nvCxnSpPr>
        <p:spPr bwMode="auto">
          <a:xfrm flipV="1">
            <a:off x="1445930" y="4529180"/>
            <a:ext cx="3497684" cy="114497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3" name="Straight Connector 382"/>
          <p:cNvCxnSpPr>
            <a:stCxn id="34" idx="7"/>
            <a:endCxn id="46" idx="2"/>
          </p:cNvCxnSpPr>
          <p:nvPr/>
        </p:nvCxnSpPr>
        <p:spPr bwMode="auto">
          <a:xfrm flipV="1">
            <a:off x="1445930" y="4238651"/>
            <a:ext cx="5595399" cy="143550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1645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2" y="529858"/>
            <a:ext cx="7772977" cy="780210"/>
          </a:xfrm>
        </p:spPr>
        <p:txBody>
          <a:bodyPr/>
          <a:lstStyle/>
          <a:p>
            <a:r>
              <a:rPr lang="en-US" dirty="0" smtClean="0"/>
              <a:t>Mfg Event Definition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562" y="1251003"/>
            <a:ext cx="8257886" cy="4649040"/>
          </a:xfrm>
        </p:spPr>
        <p:txBody>
          <a:bodyPr/>
          <a:lstStyle/>
          <a:p>
            <a:r>
              <a:rPr lang="en-US" sz="2000" i="1" dirty="0" smtClean="0"/>
              <a:t>Mfg events </a:t>
            </a:r>
            <a:r>
              <a:rPr lang="en-US" sz="2000" dirty="0" smtClean="0"/>
              <a:t>are occurrences (instances) of </a:t>
            </a:r>
            <a:r>
              <a:rPr lang="en-US" sz="2000" i="1" dirty="0" smtClean="0"/>
              <a:t>mfg event definitions </a:t>
            </a:r>
            <a:r>
              <a:rPr lang="en-US" sz="2000" dirty="0" smtClean="0"/>
              <a:t>that are transmitted over communications channels (conduits per ISA-99).</a:t>
            </a:r>
          </a:p>
          <a:p>
            <a:r>
              <a:rPr lang="en-US" sz="2000" dirty="0"/>
              <a:t>The </a:t>
            </a:r>
            <a:r>
              <a:rPr lang="en-US" sz="2000" i="1" dirty="0"/>
              <a:t>Mfg </a:t>
            </a:r>
            <a:r>
              <a:rPr lang="en-US" sz="2000" i="1" dirty="0" smtClean="0"/>
              <a:t>event </a:t>
            </a:r>
            <a:r>
              <a:rPr lang="en-US" sz="2000" dirty="0"/>
              <a:t>description</a:t>
            </a:r>
            <a:r>
              <a:rPr lang="en-US" sz="2000" i="1" dirty="0"/>
              <a:t> </a:t>
            </a:r>
            <a:r>
              <a:rPr lang="en-US" sz="2000" dirty="0" smtClean="0"/>
              <a:t>is defined in the </a:t>
            </a:r>
            <a:r>
              <a:rPr lang="en-US" sz="2000" i="1" dirty="0" smtClean="0"/>
              <a:t>mfg event definition </a:t>
            </a:r>
            <a:r>
              <a:rPr lang="en-US" sz="2000" dirty="0" smtClean="0"/>
              <a:t>attributes and the structure via </a:t>
            </a:r>
            <a:r>
              <a:rPr lang="en-US" sz="2000" i="1" dirty="0" smtClean="0"/>
              <a:t>mfg event record specifications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The </a:t>
            </a:r>
            <a:r>
              <a:rPr lang="en-US" sz="2000" i="1" dirty="0" smtClean="0"/>
              <a:t>Mfg event definition </a:t>
            </a:r>
            <a:r>
              <a:rPr lang="en-US" sz="2000" dirty="0" smtClean="0"/>
              <a:t>uses </a:t>
            </a:r>
            <a:r>
              <a:rPr lang="en-US" sz="2000" i="1" dirty="0" smtClean="0"/>
              <a:t>mfg event record specifications </a:t>
            </a:r>
            <a:r>
              <a:rPr lang="en-US" sz="2000" dirty="0" smtClean="0"/>
              <a:t>to explicitly </a:t>
            </a:r>
            <a:r>
              <a:rPr lang="en-US" sz="2000" i="1" dirty="0" smtClean="0"/>
              <a:t>ISA-95 objects </a:t>
            </a:r>
            <a:r>
              <a:rPr lang="en-US" sz="2000" dirty="0" smtClean="0"/>
              <a:t>and </a:t>
            </a:r>
            <a:r>
              <a:rPr lang="en-US" sz="2000" i="1" dirty="0" smtClean="0"/>
              <a:t>actions</a:t>
            </a:r>
            <a:r>
              <a:rPr lang="en-US" sz="2000" dirty="0" smtClean="0"/>
              <a:t> allowed in the </a:t>
            </a:r>
            <a:r>
              <a:rPr lang="en-US" sz="2000" i="1" dirty="0" smtClean="0"/>
              <a:t>mfg event</a:t>
            </a:r>
            <a:r>
              <a:rPr lang="en-US" sz="2000" dirty="0" smtClean="0"/>
              <a:t>.</a:t>
            </a:r>
          </a:p>
          <a:p>
            <a:r>
              <a:rPr lang="en-US" sz="2000" i="1" dirty="0" smtClean="0"/>
              <a:t>Mfg event classes </a:t>
            </a:r>
            <a:r>
              <a:rPr lang="en-US" sz="2000" dirty="0" smtClean="0"/>
              <a:t>enable grouping of </a:t>
            </a:r>
            <a:r>
              <a:rPr lang="en-US" sz="2000" i="1" dirty="0" smtClean="0"/>
              <a:t>mfg event definitions </a:t>
            </a:r>
            <a:r>
              <a:rPr lang="en-US" sz="2000" dirty="0" smtClean="0"/>
              <a:t>and specification of common structure of </a:t>
            </a:r>
            <a:r>
              <a:rPr lang="en-US" sz="2000" i="1" dirty="0" smtClean="0"/>
              <a:t>mfg event definitions</a:t>
            </a:r>
            <a:r>
              <a:rPr lang="en-US" sz="2000" dirty="0" smtClean="0"/>
              <a:t>.</a:t>
            </a:r>
            <a:endParaRPr lang="en-US" sz="2000" i="1" dirty="0" smtClean="0"/>
          </a:p>
          <a:p>
            <a:r>
              <a:rPr lang="en-US" sz="2000" i="1" dirty="0" smtClean="0"/>
              <a:t>Mfg event definitions </a:t>
            </a:r>
            <a:r>
              <a:rPr lang="en-US" sz="2000" dirty="0" smtClean="0"/>
              <a:t>and</a:t>
            </a:r>
            <a:r>
              <a:rPr lang="en-US" sz="2000" i="1" dirty="0" smtClean="0"/>
              <a:t> mfg event classes </a:t>
            </a:r>
            <a:r>
              <a:rPr lang="en-US" sz="2000" dirty="0" smtClean="0"/>
              <a:t>may be further specified in the message specification in the corresponding </a:t>
            </a:r>
            <a:r>
              <a:rPr lang="en-US" sz="2000" i="1" dirty="0" smtClean="0"/>
              <a:t>mfg profile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62727" y="6699142"/>
            <a:ext cx="4618182" cy="201706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Copyright © 2015 ISA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384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14" y="69252"/>
            <a:ext cx="7772977" cy="1119468"/>
          </a:xfrm>
        </p:spPr>
        <p:txBody>
          <a:bodyPr/>
          <a:lstStyle/>
          <a:p>
            <a:r>
              <a:rPr lang="en-US" dirty="0" smtClean="0"/>
              <a:t>Fundamental Mfg Event </a:t>
            </a:r>
            <a:br>
              <a:rPr lang="en-US" dirty="0" smtClean="0"/>
            </a:br>
            <a:r>
              <a:rPr lang="en-US" dirty="0" smtClean="0"/>
              <a:t>Classifications /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114" y="1199870"/>
            <a:ext cx="8944263" cy="5041904"/>
          </a:xfrm>
        </p:spPr>
        <p:txBody>
          <a:bodyPr/>
          <a:lstStyle/>
          <a:p>
            <a:r>
              <a:rPr lang="en-US" i="1" dirty="0" smtClean="0"/>
              <a:t>Mfg event level</a:t>
            </a:r>
          </a:p>
          <a:p>
            <a:pPr indent="0">
              <a:buNone/>
            </a:pPr>
            <a:r>
              <a:rPr lang="en-US" dirty="0" smtClean="0"/>
              <a:t>Describes the level the event is published from</a:t>
            </a:r>
          </a:p>
          <a:p>
            <a:pPr lvl="1"/>
            <a:r>
              <a:rPr lang="en-US" dirty="0" smtClean="0"/>
              <a:t>Business: Level 4 / 5 business process</a:t>
            </a:r>
          </a:p>
          <a:p>
            <a:pPr lvl="1"/>
            <a:r>
              <a:rPr lang="en-US" dirty="0" smtClean="0"/>
              <a:t>Work: Default - Level 3 operations management function</a:t>
            </a:r>
          </a:p>
          <a:p>
            <a:pPr marL="228600" lvl="1" indent="0">
              <a:buNone/>
            </a:pPr>
            <a:endParaRPr lang="en-US" dirty="0" smtClean="0"/>
          </a:p>
          <a:p>
            <a:r>
              <a:rPr lang="en-US" i="1" dirty="0" smtClean="0"/>
              <a:t>Mfg event </a:t>
            </a:r>
            <a:r>
              <a:rPr lang="en-US" i="1" dirty="0"/>
              <a:t>t</a:t>
            </a:r>
            <a:r>
              <a:rPr lang="en-US" i="1" dirty="0" smtClean="0"/>
              <a:t>ype</a:t>
            </a:r>
          </a:p>
          <a:p>
            <a:pPr marL="228600" lvl="1" indent="0">
              <a:buNone/>
            </a:pPr>
            <a:r>
              <a:rPr lang="en-US" dirty="0" smtClean="0"/>
              <a:t>Describes the common types of Mfg Events</a:t>
            </a:r>
          </a:p>
          <a:p>
            <a:pPr marL="457200" lvl="2"/>
            <a:r>
              <a:rPr lang="en-US" sz="2400" i="1" dirty="0" smtClean="0"/>
              <a:t>Mfg event </a:t>
            </a:r>
          </a:p>
          <a:p>
            <a:pPr marL="457200" lvl="2"/>
            <a:r>
              <a:rPr lang="en-US" sz="2400" i="1" dirty="0" smtClean="0"/>
              <a:t>Mfg alert</a:t>
            </a:r>
          </a:p>
          <a:p>
            <a:pPr marL="457200" lvl="2"/>
            <a:r>
              <a:rPr lang="en-US" sz="2400" i="1" dirty="0" smtClean="0"/>
              <a:t>Mfg alarm</a:t>
            </a:r>
            <a:endParaRPr lang="en-US" sz="2400" i="1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29263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/Users/gavan1/Documents/Standards/events/2016/Mfg Event Model - 3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" t="4894" r="1480" b="2859"/>
          <a:stretch/>
        </p:blipFill>
        <p:spPr bwMode="auto">
          <a:xfrm>
            <a:off x="1591945" y="2568266"/>
            <a:ext cx="5960110" cy="43141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550433"/>
            <a:ext cx="7772977" cy="780210"/>
          </a:xfrm>
        </p:spPr>
        <p:txBody>
          <a:bodyPr/>
          <a:lstStyle/>
          <a:p>
            <a:r>
              <a:rPr lang="en-US" dirty="0" smtClean="0"/>
              <a:t>Mfg Event Model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88" y="1130299"/>
            <a:ext cx="8953963" cy="1380387"/>
          </a:xfrm>
        </p:spPr>
        <p:txBody>
          <a:bodyPr/>
          <a:lstStyle/>
          <a:p>
            <a:r>
              <a:rPr lang="en-US" sz="2000" i="1" dirty="0" smtClean="0"/>
              <a:t>Mfg event model  </a:t>
            </a:r>
            <a:r>
              <a:rPr lang="en-US" sz="2000" dirty="0" smtClean="0"/>
              <a:t>follows the pattern used in </a:t>
            </a:r>
            <a:r>
              <a:rPr lang="en-US" sz="2000" i="1" dirty="0" smtClean="0"/>
              <a:t>material model </a:t>
            </a:r>
            <a:r>
              <a:rPr lang="en-US" sz="2000" dirty="0" smtClean="0"/>
              <a:t>where instances are configured by </a:t>
            </a:r>
            <a:r>
              <a:rPr lang="en-US" sz="2000" i="1" dirty="0" smtClean="0"/>
              <a:t>definitions</a:t>
            </a:r>
            <a:r>
              <a:rPr lang="en-US" sz="2000" dirty="0" smtClean="0"/>
              <a:t> and grouped with </a:t>
            </a:r>
            <a:r>
              <a:rPr lang="en-US" sz="2000" i="1" dirty="0" smtClean="0"/>
              <a:t>classes</a:t>
            </a:r>
            <a:r>
              <a:rPr lang="en-US" sz="2000" dirty="0" smtClean="0"/>
              <a:t>.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318227" y="3090551"/>
            <a:ext cx="2058703" cy="3767449"/>
          </a:xfrm>
          <a:prstGeom prst="rect">
            <a:avLst/>
          </a:prstGeom>
          <a:noFill/>
          <a:ln w="31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76200">
              <a:schemeClr val="accent1">
                <a:alpha val="52000"/>
              </a:schemeClr>
            </a:glow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746413" y="3075424"/>
            <a:ext cx="1602923" cy="2920262"/>
          </a:xfrm>
          <a:prstGeom prst="rect">
            <a:avLst/>
          </a:prstGeom>
          <a:noFill/>
          <a:ln w="31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76200">
              <a:schemeClr val="accent1">
                <a:alpha val="52000"/>
              </a:schemeClr>
            </a:glow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569694" y="2256764"/>
            <a:ext cx="2412974" cy="789870"/>
          </a:xfrm>
          <a:prstGeom prst="rect">
            <a:avLst/>
          </a:prstGeom>
          <a:noFill/>
          <a:ln w="31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76200">
              <a:schemeClr val="accent1">
                <a:alpha val="52000"/>
              </a:schemeClr>
            </a:glow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71723" y="3023984"/>
            <a:ext cx="2480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Event Occurrence - Instance</a:t>
            </a:r>
            <a:endParaRPr lang="en-US" sz="11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714917" y="3011488"/>
            <a:ext cx="16463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Event Definition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5433" y="3041309"/>
            <a:ext cx="2357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Event Definition Grouping</a:t>
            </a:r>
            <a:endParaRPr lang="en-US" sz="11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504005" y="2206630"/>
            <a:ext cx="2516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mtClean="0"/>
              <a:t>Documented specification and </a:t>
            </a:r>
            <a:r>
              <a:rPr lang="en-US" sz="1200" b="1" dirty="0" smtClean="0"/>
              <a:t>namespace separation</a:t>
            </a:r>
            <a:endParaRPr lang="en-US" sz="1200" b="1" dirty="0"/>
          </a:p>
        </p:txBody>
      </p:sp>
      <p:sp>
        <p:nvSpPr>
          <p:cNvPr id="2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  <p:sp>
        <p:nvSpPr>
          <p:cNvPr id="25" name="Rectangle 24"/>
          <p:cNvSpPr/>
          <p:nvPr/>
        </p:nvSpPr>
        <p:spPr bwMode="auto">
          <a:xfrm>
            <a:off x="1524153" y="3083796"/>
            <a:ext cx="2252028" cy="2908853"/>
          </a:xfrm>
          <a:prstGeom prst="rect">
            <a:avLst/>
          </a:prstGeom>
          <a:noFill/>
          <a:ln w="31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76200">
              <a:schemeClr val="accent1">
                <a:alpha val="52000"/>
              </a:schemeClr>
            </a:glow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2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/Users/gavan1/Documents/Standards/events/2016/Mfg Event Model - 3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" t="4894" r="1480" b="2859"/>
          <a:stretch/>
        </p:blipFill>
        <p:spPr bwMode="auto">
          <a:xfrm>
            <a:off x="1591945" y="2568266"/>
            <a:ext cx="5960110" cy="43141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550433"/>
            <a:ext cx="7772977" cy="780210"/>
          </a:xfrm>
        </p:spPr>
        <p:txBody>
          <a:bodyPr/>
          <a:lstStyle/>
          <a:p>
            <a:r>
              <a:rPr lang="en-US" dirty="0" smtClean="0"/>
              <a:t>Mfg Event Model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88" y="1130300"/>
            <a:ext cx="8953963" cy="1155386"/>
          </a:xfrm>
        </p:spPr>
        <p:txBody>
          <a:bodyPr/>
          <a:lstStyle/>
          <a:p>
            <a:r>
              <a:rPr lang="en-US" sz="2000" i="1" dirty="0" smtClean="0"/>
              <a:t>Mfg event model </a:t>
            </a:r>
            <a:r>
              <a:rPr lang="en-US" sz="2000" dirty="0" smtClean="0"/>
              <a:t>objects allow configuration of different </a:t>
            </a:r>
            <a:r>
              <a:rPr lang="en-US" sz="2000" i="1" dirty="0" smtClean="0"/>
              <a:t>mfg event </a:t>
            </a:r>
            <a:r>
              <a:rPr lang="en-US" sz="2000" dirty="0" smtClean="0"/>
              <a:t>occurrences of known structure / definition using entries in </a:t>
            </a:r>
            <a:r>
              <a:rPr lang="en-US" sz="2000" i="1" dirty="0" smtClean="0"/>
              <a:t>mfg event definition.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071868" y="5260925"/>
            <a:ext cx="7020920" cy="731725"/>
          </a:xfrm>
          <a:prstGeom prst="rect">
            <a:avLst/>
          </a:prstGeom>
          <a:noFill/>
          <a:ln w="31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glow rad="25400">
              <a:srgbClr val="00B050">
                <a:alpha val="60000"/>
              </a:srgbClr>
            </a:glow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8748" y="5226200"/>
            <a:ext cx="1509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Explicit Event</a:t>
            </a:r>
          </a:p>
          <a:p>
            <a:r>
              <a:rPr lang="en-US" sz="1200" b="1" dirty="0" smtClean="0"/>
              <a:t>Structure Defined </a:t>
            </a:r>
          </a:p>
          <a:p>
            <a:r>
              <a:rPr lang="en-US" sz="1200" b="1" dirty="0" smtClean="0"/>
              <a:t>By Record Specification</a:t>
            </a:r>
            <a:endParaRPr lang="en-US" sz="1200" b="1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2580358" y="4400206"/>
            <a:ext cx="6393519" cy="578138"/>
          </a:xfrm>
          <a:prstGeom prst="rect">
            <a:avLst/>
          </a:prstGeom>
          <a:noFill/>
          <a:ln w="31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25400">
              <a:schemeClr val="accent2">
                <a:lumMod val="40000"/>
                <a:lumOff val="60000"/>
                <a:alpha val="75000"/>
              </a:schemeClr>
            </a:glow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9137" y="4371119"/>
            <a:ext cx="1693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General bag of Name Value pairs options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00528" y="3260690"/>
            <a:ext cx="1694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For each definition, there can be many</a:t>
            </a:r>
          </a:p>
          <a:p>
            <a:r>
              <a:rPr lang="en-US" sz="1200" b="1" dirty="0" smtClean="0"/>
              <a:t>event occurrences</a:t>
            </a:r>
            <a:endParaRPr lang="en-US" sz="1200" b="1" dirty="0"/>
          </a:p>
        </p:txBody>
      </p:sp>
      <p:sp>
        <p:nvSpPr>
          <p:cNvPr id="20" name="Rectangle 19"/>
          <p:cNvSpPr/>
          <p:nvPr/>
        </p:nvSpPr>
        <p:spPr bwMode="auto">
          <a:xfrm>
            <a:off x="3993449" y="3296242"/>
            <a:ext cx="5150551" cy="583825"/>
          </a:xfrm>
          <a:prstGeom prst="rect">
            <a:avLst/>
          </a:prstGeom>
          <a:noFill/>
          <a:ln w="31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glow rad="25400">
              <a:srgbClr val="FFFF00">
                <a:alpha val="78000"/>
              </a:srgbClr>
            </a:glow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effectLst/>
              <a:latin typeface="Times" panose="02020603050405020304" pitchFamily="18" charset="0"/>
            </a:endParaRPr>
          </a:p>
        </p:txBody>
      </p:sp>
      <p:sp>
        <p:nvSpPr>
          <p:cNvPr id="2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206153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341" y="547455"/>
            <a:ext cx="7886700" cy="615203"/>
          </a:xfrm>
        </p:spPr>
        <p:txBody>
          <a:bodyPr/>
          <a:lstStyle/>
          <a:p>
            <a:r>
              <a:rPr lang="en-US" dirty="0" smtClean="0"/>
              <a:t>Mfg Event Transaction Scenarios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20" y="1225689"/>
            <a:ext cx="89027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Mfg events </a:t>
            </a:r>
            <a:r>
              <a:rPr lang="en-US" dirty="0" smtClean="0"/>
              <a:t>communicated between applications asynchronously with no response.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Mfg event </a:t>
            </a:r>
            <a:r>
              <a:rPr lang="en-US" dirty="0" smtClean="0"/>
              <a:t>transaction scenarios identify the sequence of exchanges that occur.</a:t>
            </a:r>
          </a:p>
          <a:p>
            <a:endParaRPr lang="en-US" sz="1600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76" r="1933" b="3992"/>
          <a:stretch/>
        </p:blipFill>
        <p:spPr>
          <a:xfrm>
            <a:off x="79932" y="2571750"/>
            <a:ext cx="9015572" cy="3897630"/>
          </a:xfrm>
          <a:prstGeom prst="rect">
            <a:avLst/>
          </a:prstGeo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62727" y="6699142"/>
            <a:ext cx="4618182" cy="201706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Copyright © 2015 ISA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977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201" y="558885"/>
            <a:ext cx="7886700" cy="615203"/>
          </a:xfrm>
        </p:spPr>
        <p:txBody>
          <a:bodyPr/>
          <a:lstStyle/>
          <a:p>
            <a:r>
              <a:rPr lang="en-US" dirty="0" smtClean="0"/>
              <a:t>Mfg Event Transaction Scenarios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649" y="1240129"/>
            <a:ext cx="325993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Mfg</a:t>
            </a:r>
            <a:r>
              <a:rPr lang="en-US" b="1" i="1" dirty="0"/>
              <a:t> Events, Alerts </a:t>
            </a:r>
            <a:r>
              <a:rPr lang="en-US" b="1" i="1" dirty="0" smtClean="0"/>
              <a:t>&amp; Alarms</a:t>
            </a:r>
          </a:p>
          <a:p>
            <a:endParaRPr lang="en-US" b="1" i="1" dirty="0" smtClean="0"/>
          </a:p>
          <a:p>
            <a:r>
              <a:rPr lang="en-US" i="1" dirty="0" smtClean="0"/>
              <a:t>Filtering of Events: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i="1" dirty="0" smtClean="0"/>
              <a:t>Mfg events </a:t>
            </a:r>
            <a:r>
              <a:rPr lang="en-US" dirty="0" smtClean="0"/>
              <a:t>classified as </a:t>
            </a:r>
            <a:r>
              <a:rPr lang="en-US" i="1" dirty="0" smtClean="0"/>
              <a:t>mfg alerts </a:t>
            </a:r>
            <a:r>
              <a:rPr lang="en-US" dirty="0" smtClean="0"/>
              <a:t>and </a:t>
            </a:r>
            <a:r>
              <a:rPr lang="en-US" i="1" dirty="0" smtClean="0"/>
              <a:t>mfg alarms </a:t>
            </a:r>
            <a:r>
              <a:rPr lang="en-US" dirty="0" smtClean="0"/>
              <a:t>using class membership in the </a:t>
            </a:r>
            <a:r>
              <a:rPr lang="en-US" i="1" dirty="0" smtClean="0"/>
              <a:t>mfg event definition</a:t>
            </a:r>
            <a:r>
              <a:rPr lang="en-US" dirty="0" smtClean="0"/>
              <a:t>.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i="1" dirty="0" smtClean="0"/>
              <a:t>Mfg event level </a:t>
            </a:r>
            <a:r>
              <a:rPr lang="en-US" dirty="0" smtClean="0"/>
              <a:t>(Business, Work</a:t>
            </a:r>
            <a:r>
              <a:rPr lang="en-US" dirty="0"/>
              <a:t> </a:t>
            </a:r>
            <a:r>
              <a:rPr lang="en-US" dirty="0" smtClean="0"/>
              <a:t>…) classifications are supported in  </a:t>
            </a:r>
            <a:r>
              <a:rPr lang="en-US" i="1" dirty="0" smtClean="0"/>
              <a:t>mfg event classes.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i="1" dirty="0" smtClean="0"/>
              <a:t>Mfg events </a:t>
            </a:r>
            <a:r>
              <a:rPr lang="en-US" dirty="0" smtClean="0"/>
              <a:t>may specify an acknowledgment (asynchronous), typically used by </a:t>
            </a:r>
            <a:r>
              <a:rPr lang="en-US" i="1" dirty="0" smtClean="0"/>
              <a:t>mfg </a:t>
            </a:r>
            <a:r>
              <a:rPr lang="en-US" i="1" dirty="0"/>
              <a:t>a</a:t>
            </a:r>
            <a:r>
              <a:rPr lang="en-US" i="1" dirty="0" smtClean="0"/>
              <a:t>lerts </a:t>
            </a:r>
            <a:r>
              <a:rPr lang="en-US" dirty="0" smtClean="0"/>
              <a:t>and </a:t>
            </a:r>
            <a:r>
              <a:rPr lang="en-US" i="1" dirty="0" smtClean="0"/>
              <a:t>mfg alarms.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i="1" dirty="0" smtClean="0"/>
              <a:t>Mfg alert </a:t>
            </a:r>
            <a:r>
              <a:rPr lang="en-US" dirty="0" smtClean="0"/>
              <a:t>and </a:t>
            </a:r>
            <a:r>
              <a:rPr lang="en-US" i="1" dirty="0" smtClean="0"/>
              <a:t>mfg alarm </a:t>
            </a:r>
            <a:r>
              <a:rPr lang="en-US" dirty="0" smtClean="0"/>
              <a:t>definitions based on ISA-18 and ISA-88 representations.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55"/>
          <a:stretch/>
        </p:blipFill>
        <p:spPr>
          <a:xfrm>
            <a:off x="3165156" y="1600199"/>
            <a:ext cx="5978844" cy="4688491"/>
          </a:xfrm>
          <a:prstGeom prst="rect">
            <a:avLst/>
          </a:prstGeom>
        </p:spPr>
      </p:pic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62727" y="6699142"/>
            <a:ext cx="4618182" cy="201706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Copyright © 2015 ISA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118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2" y="529858"/>
            <a:ext cx="7772977" cy="780210"/>
          </a:xfrm>
        </p:spPr>
        <p:txBody>
          <a:bodyPr/>
          <a:lstStyle/>
          <a:p>
            <a:r>
              <a:rPr lang="en-US" dirty="0" smtClean="0"/>
              <a:t>Mfg Event Definition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562" y="1251003"/>
            <a:ext cx="8257886" cy="4649040"/>
          </a:xfrm>
        </p:spPr>
        <p:txBody>
          <a:bodyPr/>
          <a:lstStyle/>
          <a:p>
            <a:r>
              <a:rPr lang="en-US" sz="2000" i="1" dirty="0" smtClean="0"/>
              <a:t>Mfg events </a:t>
            </a:r>
            <a:r>
              <a:rPr lang="en-US" sz="2000" dirty="0" smtClean="0"/>
              <a:t>are occurrences (instances) of </a:t>
            </a:r>
            <a:r>
              <a:rPr lang="en-US" sz="2000" i="1" dirty="0" smtClean="0"/>
              <a:t>mfg event definitions </a:t>
            </a:r>
            <a:r>
              <a:rPr lang="en-US" sz="2000" dirty="0" smtClean="0"/>
              <a:t>that are transmitted over communications channels (conduits per ISA-99).</a:t>
            </a:r>
          </a:p>
          <a:p>
            <a:r>
              <a:rPr lang="en-US" sz="2000" dirty="0"/>
              <a:t>The </a:t>
            </a:r>
            <a:r>
              <a:rPr lang="en-US" sz="2000" i="1" dirty="0"/>
              <a:t>Mfg </a:t>
            </a:r>
            <a:r>
              <a:rPr lang="en-US" sz="2000" i="1" dirty="0" smtClean="0"/>
              <a:t>event </a:t>
            </a:r>
            <a:r>
              <a:rPr lang="en-US" sz="2000" dirty="0"/>
              <a:t>description</a:t>
            </a:r>
            <a:r>
              <a:rPr lang="en-US" sz="2000" i="1" dirty="0"/>
              <a:t> </a:t>
            </a:r>
            <a:r>
              <a:rPr lang="en-US" sz="2000" dirty="0" smtClean="0"/>
              <a:t>is defined in the </a:t>
            </a:r>
            <a:r>
              <a:rPr lang="en-US" sz="2000" i="1" dirty="0" smtClean="0"/>
              <a:t>mfg event definition </a:t>
            </a:r>
            <a:r>
              <a:rPr lang="en-US" sz="2000" dirty="0" smtClean="0"/>
              <a:t>attributes and the structure via </a:t>
            </a:r>
            <a:r>
              <a:rPr lang="en-US" sz="2000" i="1" dirty="0" smtClean="0"/>
              <a:t>mfg event record specifications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The </a:t>
            </a:r>
            <a:r>
              <a:rPr lang="en-US" sz="2000" i="1" dirty="0" smtClean="0"/>
              <a:t>Mfg event definition </a:t>
            </a:r>
            <a:r>
              <a:rPr lang="en-US" sz="2000" dirty="0" smtClean="0"/>
              <a:t>uses </a:t>
            </a:r>
            <a:r>
              <a:rPr lang="en-US" sz="2000" i="1" dirty="0" smtClean="0"/>
              <a:t>mfg event record specifications </a:t>
            </a:r>
            <a:r>
              <a:rPr lang="en-US" sz="2000" dirty="0" smtClean="0"/>
              <a:t>to explicitly </a:t>
            </a:r>
            <a:r>
              <a:rPr lang="en-US" sz="2000" i="1" dirty="0" smtClean="0"/>
              <a:t>ISA-95 objects </a:t>
            </a:r>
            <a:r>
              <a:rPr lang="en-US" sz="2000" dirty="0" smtClean="0"/>
              <a:t>and </a:t>
            </a:r>
            <a:r>
              <a:rPr lang="en-US" sz="2000" i="1" dirty="0" smtClean="0"/>
              <a:t>actions</a:t>
            </a:r>
            <a:r>
              <a:rPr lang="en-US" sz="2000" dirty="0" smtClean="0"/>
              <a:t> allowed in the </a:t>
            </a:r>
            <a:r>
              <a:rPr lang="en-US" sz="2000" i="1" dirty="0" smtClean="0"/>
              <a:t>mfg event</a:t>
            </a:r>
            <a:r>
              <a:rPr lang="en-US" sz="2000" dirty="0" smtClean="0"/>
              <a:t>.</a:t>
            </a:r>
          </a:p>
          <a:p>
            <a:r>
              <a:rPr lang="en-US" sz="2000" i="1" dirty="0" smtClean="0"/>
              <a:t>Mfg event classes </a:t>
            </a:r>
            <a:r>
              <a:rPr lang="en-US" sz="2000" dirty="0" smtClean="0"/>
              <a:t>enable grouping of </a:t>
            </a:r>
            <a:r>
              <a:rPr lang="en-US" sz="2000" i="1" dirty="0" smtClean="0"/>
              <a:t>mfg event definitions </a:t>
            </a:r>
            <a:r>
              <a:rPr lang="en-US" sz="2000" dirty="0" smtClean="0"/>
              <a:t>and specification of common structure of </a:t>
            </a:r>
            <a:r>
              <a:rPr lang="en-US" sz="2000" i="1" dirty="0" smtClean="0"/>
              <a:t>mfg event definitions</a:t>
            </a:r>
            <a:r>
              <a:rPr lang="en-US" sz="2000" dirty="0" smtClean="0"/>
              <a:t>.</a:t>
            </a:r>
            <a:endParaRPr lang="en-US" sz="2000" i="1" dirty="0" smtClean="0"/>
          </a:p>
          <a:p>
            <a:r>
              <a:rPr lang="en-US" sz="2000" i="1" dirty="0" smtClean="0"/>
              <a:t>Mfg event definitions </a:t>
            </a:r>
            <a:r>
              <a:rPr lang="en-US" sz="2000" dirty="0" smtClean="0"/>
              <a:t>and</a:t>
            </a:r>
            <a:r>
              <a:rPr lang="en-US" sz="2000" i="1" dirty="0" smtClean="0"/>
              <a:t> mfg event classes </a:t>
            </a:r>
            <a:r>
              <a:rPr lang="en-US" sz="2000" dirty="0" smtClean="0"/>
              <a:t>may be further specified in the message specification in the corresponding </a:t>
            </a:r>
            <a:r>
              <a:rPr lang="en-US" sz="2000" i="1" dirty="0" smtClean="0"/>
              <a:t>mfg profile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62727" y="6699142"/>
            <a:ext cx="4618182" cy="201706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Copyright © 2015 ISA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428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4620" y="3115236"/>
            <a:ext cx="6164869" cy="1371320"/>
          </a:xfrm>
        </p:spPr>
        <p:txBody>
          <a:bodyPr/>
          <a:lstStyle/>
          <a:p>
            <a:r>
              <a:rPr lang="en-US" dirty="0" smtClean="0"/>
              <a:t>What is the </a:t>
            </a:r>
            <a:r>
              <a:rPr lang="en-US" dirty="0" err="1" smtClean="0"/>
              <a:t>Mfg</a:t>
            </a:r>
            <a:r>
              <a:rPr lang="en-US" dirty="0" smtClean="0"/>
              <a:t> Event Profile?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1000" smtClean="0"/>
              <a:t>Copyright © 2015 ISA</a:t>
            </a:r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77655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Mfg</a:t>
            </a:r>
            <a:r>
              <a:rPr lang="en-US" dirty="0" smtClean="0"/>
              <a:t> Event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5" y="1202878"/>
            <a:ext cx="8868778" cy="5083268"/>
          </a:xfrm>
        </p:spPr>
        <p:txBody>
          <a:bodyPr/>
          <a:lstStyle/>
          <a:p>
            <a:r>
              <a:rPr lang="en-GB" sz="2000" dirty="0" smtClean="0"/>
              <a:t>The </a:t>
            </a:r>
            <a:r>
              <a:rPr lang="en-GB" sz="2000" i="1" dirty="0" smtClean="0"/>
              <a:t>mfg profile </a:t>
            </a:r>
            <a:r>
              <a:rPr lang="en-GB" sz="2000" dirty="0"/>
              <a:t>represents a description of the information exchange semantics </a:t>
            </a:r>
            <a:r>
              <a:rPr lang="en-GB" sz="2000" dirty="0" smtClean="0"/>
              <a:t>for </a:t>
            </a:r>
            <a:r>
              <a:rPr lang="en-GB" sz="2000" dirty="0"/>
              <a:t>a defined scope. </a:t>
            </a:r>
            <a:endParaRPr lang="en-GB" sz="2000" dirty="0" smtClean="0"/>
          </a:p>
          <a:p>
            <a:pPr lvl="1"/>
            <a:r>
              <a:rPr lang="en-GB" sz="2000" dirty="0" smtClean="0"/>
              <a:t>This scope </a:t>
            </a:r>
            <a:r>
              <a:rPr lang="en-GB" sz="2000" dirty="0"/>
              <a:t>may be </a:t>
            </a:r>
            <a:r>
              <a:rPr lang="en-GB" sz="2000" dirty="0" smtClean="0"/>
              <a:t>a logical group, ISA-99 Zone / Conduits or </a:t>
            </a:r>
            <a:r>
              <a:rPr lang="en-GB" sz="2000" dirty="0"/>
              <a:t>sections of the role based equipment </a:t>
            </a:r>
            <a:r>
              <a:rPr lang="en-GB" sz="2000" dirty="0" smtClean="0"/>
              <a:t>hierarchy.</a:t>
            </a:r>
            <a:endParaRPr lang="en-US" sz="2000" dirty="0"/>
          </a:p>
          <a:p>
            <a:pPr lvl="1"/>
            <a:r>
              <a:rPr lang="en-GB" sz="2000" dirty="0" smtClean="0"/>
              <a:t>Examples: ISA-95 </a:t>
            </a:r>
            <a:r>
              <a:rPr lang="en-GB" sz="2000" dirty="0"/>
              <a:t>Mfg Profile, </a:t>
            </a:r>
            <a:r>
              <a:rPr lang="en-GB" sz="2000" dirty="0" smtClean="0"/>
              <a:t>ISA-88 </a:t>
            </a:r>
            <a:r>
              <a:rPr lang="en-GB" sz="2000" dirty="0"/>
              <a:t>Mfg Profile, </a:t>
            </a:r>
            <a:r>
              <a:rPr lang="en-GB" sz="2000" dirty="0" smtClean="0"/>
              <a:t>GS1 EPCIS, </a:t>
            </a:r>
            <a:r>
              <a:rPr lang="en-GB" sz="2000" dirty="0"/>
              <a:t>My Industry group, </a:t>
            </a:r>
            <a:r>
              <a:rPr lang="en-GB" sz="2000" dirty="0" smtClean="0"/>
              <a:t>Vendor, Site </a:t>
            </a:r>
            <a:r>
              <a:rPr lang="en-GB" sz="2000" dirty="0"/>
              <a:t>Y, My </a:t>
            </a:r>
            <a:r>
              <a:rPr lang="en-GB" sz="2000" dirty="0" smtClean="0"/>
              <a:t>Enterprise, Enterprise Zone, Operations Zone</a:t>
            </a:r>
            <a:endParaRPr lang="en-US" sz="2000" dirty="0" smtClean="0"/>
          </a:p>
          <a:p>
            <a:r>
              <a:rPr lang="en-GB" sz="2000" dirty="0"/>
              <a:t>The </a:t>
            </a:r>
            <a:r>
              <a:rPr lang="en-GB" sz="2000" i="1" dirty="0" smtClean="0"/>
              <a:t>mfg </a:t>
            </a:r>
            <a:r>
              <a:rPr lang="en-GB" sz="2000" i="1" dirty="0"/>
              <a:t>p</a:t>
            </a:r>
            <a:r>
              <a:rPr lang="en-GB" sz="2000" i="1" dirty="0" smtClean="0"/>
              <a:t>rofile </a:t>
            </a:r>
            <a:r>
              <a:rPr lang="en-GB" sz="2000" dirty="0"/>
              <a:t>document can be a text or electronic document. </a:t>
            </a:r>
          </a:p>
          <a:p>
            <a:r>
              <a:rPr lang="en-GB" sz="2000" dirty="0" smtClean="0"/>
              <a:t>A </a:t>
            </a:r>
            <a:r>
              <a:rPr lang="en-GB" sz="2000" i="1" dirty="0" smtClean="0"/>
              <a:t>mfg </a:t>
            </a:r>
            <a:r>
              <a:rPr lang="en-GB" sz="2000" i="1" dirty="0"/>
              <a:t>e</a:t>
            </a:r>
            <a:r>
              <a:rPr lang="en-GB" sz="2000" i="1" dirty="0" smtClean="0"/>
              <a:t>vent </a:t>
            </a:r>
            <a:r>
              <a:rPr lang="en-GB" sz="2000" i="1" dirty="0"/>
              <a:t>p</a:t>
            </a:r>
            <a:r>
              <a:rPr lang="en-GB" sz="2000" i="1" dirty="0" smtClean="0"/>
              <a:t>rofile </a:t>
            </a:r>
            <a:r>
              <a:rPr lang="en-GB" sz="2000" dirty="0"/>
              <a:t>contains a definition of the </a:t>
            </a:r>
            <a:r>
              <a:rPr lang="en-GB" sz="2000" i="1" dirty="0" smtClean="0"/>
              <a:t>mfg event </a:t>
            </a:r>
            <a:r>
              <a:rPr lang="en-GB" sz="2000" dirty="0" smtClean="0"/>
              <a:t>configurations</a:t>
            </a:r>
            <a:r>
              <a:rPr lang="en-GB" sz="2000" i="1" dirty="0" smtClean="0"/>
              <a:t> </a:t>
            </a:r>
            <a:r>
              <a:rPr lang="en-GB" sz="2000" dirty="0" smtClean="0"/>
              <a:t>supported </a:t>
            </a:r>
            <a:r>
              <a:rPr lang="en-GB" sz="2000" dirty="0"/>
              <a:t>within the </a:t>
            </a:r>
            <a:r>
              <a:rPr lang="en-GB" sz="2000" i="1" dirty="0" smtClean="0"/>
              <a:t>mfg profile</a:t>
            </a:r>
            <a:r>
              <a:rPr lang="en-GB" sz="2000" dirty="0" smtClean="0"/>
              <a:t>.</a:t>
            </a:r>
          </a:p>
          <a:p>
            <a:r>
              <a:rPr lang="en-GB" sz="2000" dirty="0" smtClean="0"/>
              <a:t>The </a:t>
            </a:r>
            <a:r>
              <a:rPr lang="en-GB" sz="2000" i="1" dirty="0"/>
              <a:t>m</a:t>
            </a:r>
            <a:r>
              <a:rPr lang="en-GB" sz="2000" i="1" dirty="0" smtClean="0"/>
              <a:t>fg </a:t>
            </a:r>
            <a:r>
              <a:rPr lang="en-GB" sz="2000" i="1" dirty="0"/>
              <a:t>e</a:t>
            </a:r>
            <a:r>
              <a:rPr lang="en-GB" sz="2000" i="1" dirty="0" smtClean="0"/>
              <a:t>vent </a:t>
            </a:r>
            <a:r>
              <a:rPr lang="en-GB" sz="2000" i="1" dirty="0"/>
              <a:t>p</a:t>
            </a:r>
            <a:r>
              <a:rPr lang="en-GB" sz="2000" i="1" dirty="0" smtClean="0"/>
              <a:t>rofile </a:t>
            </a:r>
            <a:r>
              <a:rPr lang="en-GB" sz="2000" dirty="0" smtClean="0"/>
              <a:t>presents the minimum information to describe the transaction scenarios supported including </a:t>
            </a:r>
            <a:r>
              <a:rPr lang="en-GB" sz="2000" i="1" dirty="0" smtClean="0"/>
              <a:t>mfg event definitions, mfg event classes </a:t>
            </a:r>
            <a:r>
              <a:rPr lang="en-GB" sz="2000" dirty="0" smtClean="0"/>
              <a:t>and </a:t>
            </a:r>
            <a:r>
              <a:rPr lang="en-GB" sz="2000" dirty="0"/>
              <a:t>m</a:t>
            </a:r>
            <a:r>
              <a:rPr lang="en-GB" sz="2000" dirty="0" smtClean="0"/>
              <a:t>essage specifications.</a:t>
            </a:r>
            <a:endParaRPr lang="en-US" sz="2000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62727" y="6699142"/>
            <a:ext cx="4618182" cy="201706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Copyright © 2015 ISA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30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982"/>
            <a:ext cx="7772977" cy="780210"/>
          </a:xfrm>
        </p:spPr>
        <p:txBody>
          <a:bodyPr/>
          <a:lstStyle/>
          <a:p>
            <a:r>
              <a:rPr lang="en-US" dirty="0" smtClean="0"/>
              <a:t>Manufacturers have the same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Concepts for Industrial Internet also apply to infrastructure inside manufacturing organizations</a:t>
            </a:r>
          </a:p>
          <a:p>
            <a:r>
              <a:rPr lang="en-US" sz="1600" i="1" dirty="0"/>
              <a:t>Mfg </a:t>
            </a:r>
            <a:r>
              <a:rPr lang="en-US" sz="1600" i="1" dirty="0" smtClean="0"/>
              <a:t>events </a:t>
            </a:r>
            <a:r>
              <a:rPr lang="en-US" sz="1600" dirty="0"/>
              <a:t>will need to interoperate with a variety of different messaging implementations, </a:t>
            </a:r>
            <a:r>
              <a:rPr lang="en-US" sz="1600" dirty="0" smtClean="0"/>
              <a:t>Messages must </a:t>
            </a:r>
            <a:r>
              <a:rPr lang="en-US" sz="1600" dirty="0"/>
              <a:t>be able to map into </a:t>
            </a:r>
            <a:r>
              <a:rPr lang="en-US" sz="1600" dirty="0" smtClean="0"/>
              <a:t>these existing heterogeneous systems.</a:t>
            </a:r>
            <a:endParaRPr lang="en-US" sz="1600" dirty="0"/>
          </a:p>
          <a:p>
            <a:r>
              <a:rPr lang="en-US" sz="1600" i="1" dirty="0" smtClean="0"/>
              <a:t>Mfg profiles </a:t>
            </a:r>
            <a:r>
              <a:rPr lang="en-US" sz="1600" dirty="0" smtClean="0"/>
              <a:t>and flexible event definition </a:t>
            </a:r>
            <a:r>
              <a:rPr lang="en-US" sz="1600" dirty="0"/>
              <a:t>assist in mapping these </a:t>
            </a:r>
            <a:r>
              <a:rPr lang="en-US" sz="1600" dirty="0" smtClean="0"/>
              <a:t>varied messaging </a:t>
            </a:r>
            <a:r>
              <a:rPr lang="en-US" sz="1600" dirty="0"/>
              <a:t>implementations</a:t>
            </a:r>
          </a:p>
          <a:p>
            <a:r>
              <a:rPr lang="en-GB" sz="1600" dirty="0" smtClean="0"/>
              <a:t>The </a:t>
            </a:r>
            <a:r>
              <a:rPr lang="en-GB" sz="1600" i="1" dirty="0" smtClean="0"/>
              <a:t>mfg profile </a:t>
            </a:r>
            <a:r>
              <a:rPr lang="en-GB" sz="1600" dirty="0"/>
              <a:t>represents a description of the information exchange semantics for a defined </a:t>
            </a:r>
            <a:r>
              <a:rPr lang="en-GB" sz="1600" dirty="0" smtClean="0"/>
              <a:t>scope within ISA-95 (Level 3 and 4). Mfg Events are published within the scope of a </a:t>
            </a:r>
            <a:r>
              <a:rPr lang="en-GB" sz="1600" i="1" dirty="0" smtClean="0"/>
              <a:t>mfg event profile</a:t>
            </a:r>
            <a:r>
              <a:rPr lang="en-GB" sz="1600" dirty="0" smtClean="0"/>
              <a:t>.</a:t>
            </a:r>
          </a:p>
          <a:p>
            <a:r>
              <a:rPr lang="en-GB" sz="1600" dirty="0"/>
              <a:t>Each </a:t>
            </a:r>
            <a:r>
              <a:rPr lang="en-GB" sz="1600" i="1" dirty="0" smtClean="0"/>
              <a:t>mfg event </a:t>
            </a:r>
            <a:r>
              <a:rPr lang="en-GB" sz="1600" dirty="0"/>
              <a:t>(and ISA- 95 exchanges in general) are conducted </a:t>
            </a:r>
            <a:r>
              <a:rPr lang="en-GB" sz="1600" dirty="0" smtClean="0"/>
              <a:t>within the </a:t>
            </a:r>
            <a:r>
              <a:rPr lang="en-GB" sz="1600" dirty="0"/>
              <a:t>scope of a </a:t>
            </a:r>
            <a:r>
              <a:rPr lang="en-GB" sz="1600" i="1" dirty="0" smtClean="0"/>
              <a:t>mfg profile</a:t>
            </a:r>
            <a:r>
              <a:rPr lang="en-GB" sz="1600" dirty="0" smtClean="0"/>
              <a:t>.</a:t>
            </a:r>
          </a:p>
          <a:p>
            <a:r>
              <a:rPr lang="en-GB" sz="1600" dirty="0" smtClean="0"/>
              <a:t>The scope will often be a simple one to one information exchange</a:t>
            </a:r>
          </a:p>
          <a:p>
            <a:pPr marL="0" indent="0">
              <a:buNone/>
            </a:pPr>
            <a:endParaRPr lang="en-GB" sz="1600" dirty="0"/>
          </a:p>
          <a:p>
            <a:endParaRPr lang="en-US" sz="1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Copyright © 2015 ISA</a:t>
            </a:r>
            <a:endParaRPr lang="en-US" altLang="en-US"/>
          </a:p>
        </p:txBody>
      </p:sp>
      <p:pic>
        <p:nvPicPr>
          <p:cNvPr id="7" name="Picture 6" descr="../../../prodopsmgmnt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446" y="4435168"/>
            <a:ext cx="1344282" cy="99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93" y="5399281"/>
            <a:ext cx="1365521" cy="10222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9441" y="6249395"/>
            <a:ext cx="5227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Possible Event Model </a:t>
            </a:r>
            <a:r>
              <a:rPr lang="en-US" sz="1600" smtClean="0"/>
              <a:t>implementation environment</a:t>
            </a:r>
            <a:endParaRPr lang="en-US" sz="1600" dirty="0"/>
          </a:p>
        </p:txBody>
      </p:sp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2880" y="4791090"/>
            <a:ext cx="3305275" cy="156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8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Mfg Profile Documents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5217" y="1208313"/>
            <a:ext cx="4348154" cy="26093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113" y="1298731"/>
            <a:ext cx="46993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charset="0"/>
              <a:buChar char="•"/>
            </a:pPr>
            <a:r>
              <a:rPr lang="en-US" sz="2000" i="1" dirty="0" smtClean="0"/>
              <a:t>Mfg profiles </a:t>
            </a:r>
            <a:r>
              <a:rPr lang="en-US" sz="2000" dirty="0" smtClean="0"/>
              <a:t>typically created as templates and populated example documents.</a:t>
            </a:r>
          </a:p>
          <a:p>
            <a:pPr marL="228600" indent="-228600">
              <a:buFont typeface="Arial" charset="0"/>
              <a:buChar char="•"/>
            </a:pPr>
            <a:r>
              <a:rPr lang="en-US" sz="2000" dirty="0" smtClean="0"/>
              <a:t>Groups create </a:t>
            </a:r>
            <a:r>
              <a:rPr lang="en-US" sz="2000" i="1" dirty="0" smtClean="0"/>
              <a:t>mfg profiles </a:t>
            </a:r>
            <a:r>
              <a:rPr lang="en-US" sz="2000" dirty="0" smtClean="0"/>
              <a:t>that represent the specification of requirements for implementations.</a:t>
            </a:r>
          </a:p>
          <a:p>
            <a:pPr marL="228600" indent="-228600">
              <a:buFont typeface="Arial" charset="0"/>
              <a:buChar char="•"/>
            </a:pPr>
            <a:r>
              <a:rPr lang="en-US" sz="2000" i="1" dirty="0" smtClean="0"/>
              <a:t>Mfg profiles </a:t>
            </a:r>
            <a:r>
              <a:rPr lang="en-US" sz="2000" dirty="0" smtClean="0"/>
              <a:t>are scaled to allow for different sized implementations.</a:t>
            </a:r>
          </a:p>
          <a:p>
            <a:pPr lvl="1"/>
            <a:r>
              <a:rPr lang="en-US" sz="2000" dirty="0" smtClean="0"/>
              <a:t>Implementers choose the document template that best meets their needs.  e.g</a:t>
            </a:r>
            <a:r>
              <a:rPr lang="en-US" sz="2000" dirty="0"/>
              <a:t>.</a:t>
            </a:r>
            <a:endParaRPr lang="en-US" sz="2000" dirty="0" smtClean="0"/>
          </a:p>
          <a:p>
            <a:pPr marL="1143000" lvl="3" indent="-228600">
              <a:buFont typeface="Arial" charset="0"/>
              <a:buChar char="•"/>
            </a:pPr>
            <a:r>
              <a:rPr lang="en-US" sz="2000" dirty="0" smtClean="0"/>
              <a:t>Single Transaction</a:t>
            </a:r>
          </a:p>
          <a:p>
            <a:pPr marL="1143000" lvl="3" indent="-228600">
              <a:buFont typeface="Arial" charset="0"/>
              <a:buChar char="•"/>
            </a:pPr>
            <a:r>
              <a:rPr lang="en-US" sz="2000" dirty="0" smtClean="0"/>
              <a:t>Site</a:t>
            </a:r>
          </a:p>
          <a:p>
            <a:pPr marL="1143000" lvl="3" indent="-228600">
              <a:buFont typeface="Arial" charset="0"/>
              <a:buChar char="•"/>
            </a:pPr>
            <a:r>
              <a:rPr lang="en-US" sz="2000" dirty="0" smtClean="0"/>
              <a:t>Enterprise</a:t>
            </a:r>
          </a:p>
          <a:p>
            <a:pPr lvl="1" indent="-228600">
              <a:buFont typeface="Arial" charset="0"/>
              <a:buChar char="•"/>
            </a:pPr>
            <a:r>
              <a:rPr lang="en-US" sz="2000" dirty="0" smtClean="0"/>
              <a:t>Implementers use only sections required for their implementation.  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838609"/>
            <a:ext cx="2475246" cy="3020811"/>
          </a:xfrm>
          <a:prstGeom prst="rect">
            <a:avLst/>
          </a:prstGeom>
        </p:spPr>
      </p:pic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62727" y="6699142"/>
            <a:ext cx="4618182" cy="201706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Copyright © 2015 ISA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723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90" y="551926"/>
            <a:ext cx="7772977" cy="780210"/>
          </a:xfrm>
        </p:spPr>
        <p:txBody>
          <a:bodyPr/>
          <a:lstStyle/>
          <a:p>
            <a:r>
              <a:rPr lang="en-US" dirty="0" smtClean="0"/>
              <a:t>Mfg Event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4" y="1156429"/>
            <a:ext cx="8921115" cy="2319856"/>
          </a:xfrm>
        </p:spPr>
        <p:txBody>
          <a:bodyPr/>
          <a:lstStyle/>
          <a:p>
            <a:r>
              <a:rPr lang="en-US" sz="2000" dirty="0" smtClean="0"/>
              <a:t>Transaction Scenarios describe Event flows within the </a:t>
            </a:r>
            <a:r>
              <a:rPr lang="en-US" sz="2000" i="1" dirty="0" smtClean="0"/>
              <a:t>mfg profile </a:t>
            </a:r>
            <a:r>
              <a:rPr lang="en-US" sz="2000" dirty="0" smtClean="0"/>
              <a:t>Scope.</a:t>
            </a:r>
          </a:p>
          <a:p>
            <a:r>
              <a:rPr lang="en-US" sz="2000" dirty="0" smtClean="0"/>
              <a:t>The </a:t>
            </a:r>
            <a:r>
              <a:rPr lang="en-US" sz="2000" i="1" dirty="0" smtClean="0"/>
              <a:t>mfg event definition </a:t>
            </a:r>
            <a:r>
              <a:rPr lang="en-US" sz="2000" dirty="0" smtClean="0"/>
              <a:t>defines the items (ISA-95 objects and profile  defined objects) present in </a:t>
            </a:r>
            <a:r>
              <a:rPr lang="en-US" sz="2000" i="1" dirty="0" smtClean="0"/>
              <a:t>mfg events </a:t>
            </a:r>
            <a:r>
              <a:rPr lang="en-US" sz="2000" dirty="0" smtClean="0"/>
              <a:t>(physical occurrence of </a:t>
            </a:r>
            <a:r>
              <a:rPr lang="en-US" sz="2000" i="1" dirty="0" smtClean="0"/>
              <a:t>mfg event definition</a:t>
            </a:r>
            <a:r>
              <a:rPr lang="en-US" sz="2000" dirty="0" smtClean="0"/>
              <a:t>) </a:t>
            </a:r>
          </a:p>
          <a:p>
            <a:r>
              <a:rPr lang="en-US" sz="2000" dirty="0" smtClean="0"/>
              <a:t>The message specification defines the content of the attributes of ISA-95 objects and profile objects referenced in the </a:t>
            </a:r>
            <a:r>
              <a:rPr lang="en-US" sz="2000" i="1" dirty="0" smtClean="0"/>
              <a:t>mfg event definition </a:t>
            </a:r>
            <a:r>
              <a:rPr lang="en-US" sz="2000" dirty="0" smtClean="0"/>
              <a:t>and how to validate them.</a:t>
            </a:r>
          </a:p>
        </p:txBody>
      </p:sp>
      <p:sp>
        <p:nvSpPr>
          <p:cNvPr id="6" name="Folded Corner 5"/>
          <p:cNvSpPr/>
          <p:nvPr/>
        </p:nvSpPr>
        <p:spPr bwMode="auto">
          <a:xfrm>
            <a:off x="7040880" y="4747572"/>
            <a:ext cx="1308464" cy="1075329"/>
          </a:xfrm>
          <a:prstGeom prst="foldedCorner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/>
              <a:t>Message </a:t>
            </a:r>
            <a:r>
              <a:rPr lang="en-US" sz="1400" b="1" dirty="0" smtClean="0"/>
              <a:t>Specification</a:t>
            </a:r>
            <a:endParaRPr lang="en-US" sz="1400" b="1" dirty="0"/>
          </a:p>
        </p:txBody>
      </p:sp>
      <p:sp>
        <p:nvSpPr>
          <p:cNvPr id="7" name="Rectangle 6"/>
          <p:cNvSpPr/>
          <p:nvPr/>
        </p:nvSpPr>
        <p:spPr bwMode="auto">
          <a:xfrm>
            <a:off x="142874" y="4599461"/>
            <a:ext cx="2785383" cy="138985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/>
              <a:t>Mfg Event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/>
              <a:t>ID: 12</a:t>
            </a:r>
            <a:endParaRPr lang="en-US" sz="1400" b="1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/>
              <a:t>Definition ID: Order Completed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/>
              <a:t>Event Timestamp: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/>
              <a:t> 21-10-15:12:00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/>
              <a:t>…</a:t>
            </a:r>
            <a:endParaRPr lang="en-US" sz="1400" b="1" dirty="0"/>
          </a:p>
        </p:txBody>
      </p:sp>
      <p:sp>
        <p:nvSpPr>
          <p:cNvPr id="8" name="Rectangle 7"/>
          <p:cNvSpPr/>
          <p:nvPr/>
        </p:nvSpPr>
        <p:spPr bwMode="auto">
          <a:xfrm>
            <a:off x="3774424" y="4762501"/>
            <a:ext cx="2207996" cy="1014681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Mfg Event Definition ID: Order Completed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94922" y="5298765"/>
            <a:ext cx="1996529" cy="38568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smtClean="0"/>
              <a:t>Record specification</a:t>
            </a:r>
            <a:endParaRPr lang="en-US" sz="1400" b="1" dirty="0"/>
          </a:p>
        </p:txBody>
      </p:sp>
      <p:sp>
        <p:nvSpPr>
          <p:cNvPr id="10" name="Right Arrow 9"/>
          <p:cNvSpPr/>
          <p:nvPr/>
        </p:nvSpPr>
        <p:spPr bwMode="auto">
          <a:xfrm>
            <a:off x="3044362" y="5076696"/>
            <a:ext cx="621031" cy="471483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6189790" y="5053836"/>
            <a:ext cx="643720" cy="471483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751564" y="3947532"/>
            <a:ext cx="2114747" cy="3437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Transaction Scenario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ight Arrow 12"/>
          <p:cNvSpPr/>
          <p:nvPr/>
        </p:nvSpPr>
        <p:spPr bwMode="auto">
          <a:xfrm rot="5400000">
            <a:off x="4667380" y="4358219"/>
            <a:ext cx="328833" cy="35843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62727" y="6699142"/>
            <a:ext cx="4618182" cy="201706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Copyright © 2015 ISA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99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787" y="1126855"/>
            <a:ext cx="9082215" cy="2603741"/>
          </a:xfrm>
        </p:spPr>
        <p:txBody>
          <a:bodyPr/>
          <a:lstStyle/>
          <a:p>
            <a:r>
              <a:rPr lang="en-US" sz="1800" dirty="0" smtClean="0"/>
              <a:t>Transaction scenarios describe message exchange patterns supported in the </a:t>
            </a:r>
            <a:r>
              <a:rPr lang="en-US" sz="1800" i="1" dirty="0" smtClean="0"/>
              <a:t>mfg profile.</a:t>
            </a:r>
          </a:p>
          <a:p>
            <a:r>
              <a:rPr lang="en-US" sz="1800" i="1" dirty="0" smtClean="0"/>
              <a:t>Mfg event </a:t>
            </a:r>
            <a:r>
              <a:rPr lang="en-US" sz="1800" i="1" dirty="0"/>
              <a:t>definitions </a:t>
            </a:r>
            <a:r>
              <a:rPr lang="en-US" sz="1800" dirty="0"/>
              <a:t>describe the </a:t>
            </a:r>
            <a:r>
              <a:rPr lang="en-US" sz="1800" i="1" dirty="0" smtClean="0"/>
              <a:t>mfg event </a:t>
            </a:r>
            <a:r>
              <a:rPr lang="en-US" sz="1800" dirty="0"/>
              <a:t>noun content for all </a:t>
            </a:r>
            <a:r>
              <a:rPr lang="en-US" sz="1800" i="1" dirty="0" smtClean="0"/>
              <a:t>mfg event </a:t>
            </a:r>
            <a:r>
              <a:rPr lang="en-US" sz="1800" dirty="0" smtClean="0"/>
              <a:t>Transactions.</a:t>
            </a:r>
            <a:endParaRPr lang="en-US" sz="1800" dirty="0"/>
          </a:p>
          <a:p>
            <a:r>
              <a:rPr lang="en-US" sz="1800" dirty="0" smtClean="0"/>
              <a:t>Message specifications contain further details of fields (not on this slide).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Event transaction scenarios </a:t>
            </a:r>
            <a:r>
              <a:rPr lang="en-US" sz="1800" dirty="0" smtClean="0"/>
              <a:t>documented with </a:t>
            </a:r>
          </a:p>
          <a:p>
            <a:pPr marL="463550" lvl="1" indent="0">
              <a:spcBef>
                <a:spcPts val="0"/>
              </a:spcBef>
              <a:buNone/>
            </a:pPr>
            <a:r>
              <a:rPr lang="en-US" sz="1800" dirty="0" smtClean="0"/>
              <a:t>Request-Response transaction scenarios.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Events are fully </a:t>
            </a:r>
            <a:r>
              <a:rPr lang="en-US" sz="1800" dirty="0" smtClean="0"/>
              <a:t>documented.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</p:txBody>
      </p:sp>
      <p:pic>
        <p:nvPicPr>
          <p:cNvPr id="9" name="Picture 8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7217" y="2650434"/>
            <a:ext cx="3341785" cy="13616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14" y="113278"/>
            <a:ext cx="7772977" cy="984446"/>
          </a:xfrm>
        </p:spPr>
        <p:txBody>
          <a:bodyPr/>
          <a:lstStyle/>
          <a:p>
            <a:r>
              <a:rPr lang="en-US" dirty="0" smtClean="0"/>
              <a:t>Transactions Scenarios</a:t>
            </a:r>
            <a:r>
              <a:rPr lang="en-US" dirty="0"/>
              <a:t> </a:t>
            </a: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Message </a:t>
            </a:r>
            <a:r>
              <a:rPr lang="en-US" dirty="0"/>
              <a:t>D</a:t>
            </a:r>
            <a:r>
              <a:rPr lang="en-US" dirty="0" smtClean="0"/>
              <a:t>efinitions</a:t>
            </a:r>
            <a:endParaRPr lang="en-US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78" t="2670" r="5378" b="-2670"/>
          <a:stretch/>
        </p:blipFill>
        <p:spPr>
          <a:xfrm>
            <a:off x="-406527" y="3445614"/>
            <a:ext cx="7510047" cy="3412385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823284"/>
              </p:ext>
            </p:extLst>
          </p:nvPr>
        </p:nvGraphicFramePr>
        <p:xfrm>
          <a:off x="5165167" y="4516394"/>
          <a:ext cx="3876705" cy="1843532"/>
        </p:xfrm>
        <a:graphic>
          <a:graphicData uri="http://schemas.openxmlformats.org/drawingml/2006/table">
            <a:tbl>
              <a:tblPr firstRow="1" firstCol="1" bandRow="1"/>
              <a:tblGrid>
                <a:gridCol w="717985"/>
                <a:gridCol w="691840"/>
                <a:gridCol w="1643480"/>
                <a:gridCol w="823400"/>
              </a:tblGrid>
              <a:tr h="184353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500" b="1" cap="all" spc="40" dirty="0">
                          <a:effectLst/>
                          <a:latin typeface="Arial" charset="0"/>
                          <a:ea typeface="Times New Roman" charset="0"/>
                        </a:rPr>
                        <a:t>Attribute</a:t>
                      </a:r>
                      <a:endParaRPr lang="en-US" sz="700" spc="40" dirty="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500" b="1" cap="all" spc="40" dirty="0">
                          <a:effectLst/>
                          <a:latin typeface="Arial" charset="0"/>
                          <a:ea typeface="Times New Roman" charset="0"/>
                        </a:rPr>
                        <a:t>Value</a:t>
                      </a:r>
                      <a:endParaRPr lang="en-US" sz="700" spc="40" dirty="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4353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500" b="1" cap="all" spc="40">
                          <a:effectLst/>
                          <a:latin typeface="Arial" charset="0"/>
                          <a:ea typeface="Times New Roman" charset="0"/>
                        </a:rPr>
                        <a:t>Definition </a:t>
                      </a:r>
                      <a:endParaRPr lang="en-US" sz="7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500" spc="40" dirty="0">
                          <a:effectLst/>
                          <a:latin typeface="Arial" charset="0"/>
                          <a:ea typeface="Times New Roman" charset="0"/>
                        </a:rPr>
                        <a:t>Process Status Updated – </a:t>
                      </a:r>
                      <a:r>
                        <a:rPr lang="en-US" sz="500" b="1" spc="40" dirty="0">
                          <a:effectLst/>
                          <a:latin typeface="Arial" charset="0"/>
                          <a:ea typeface="Times New Roman" charset="0"/>
                        </a:rPr>
                        <a:t>MfgEvent</a:t>
                      </a:r>
                      <a:r>
                        <a:rPr lang="en-US" sz="500" spc="40" dirty="0">
                          <a:effectLst/>
                          <a:latin typeface="Arial" charset="0"/>
                          <a:ea typeface="Times New Roman" charset="0"/>
                        </a:rPr>
                        <a:t> - Physical</a:t>
                      </a:r>
                      <a:endParaRPr lang="en-US" sz="700" spc="40" dirty="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5306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500" b="1" cap="all" spc="40">
                          <a:effectLst/>
                          <a:latin typeface="Arial" charset="0"/>
                          <a:ea typeface="Times New Roman" charset="0"/>
                        </a:rPr>
                        <a:t>Description</a:t>
                      </a:r>
                      <a:endParaRPr lang="en-US" sz="7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500" spc="40" dirty="0">
                          <a:effectLst/>
                          <a:latin typeface="Arial" charset="0"/>
                          <a:ea typeface="Times New Roman" charset="0"/>
                        </a:rPr>
                        <a:t>The published status updates are identified by the Update ID whose change triggers the event.  The ISA-95 Equipment element contains information about the process equipment whose status values are being observed. These values are represented as properties of the Equipment</a:t>
                      </a:r>
                      <a:endParaRPr lang="en-US" sz="700" spc="40" dirty="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653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500" b="1" cap="all" spc="40">
                          <a:effectLst/>
                          <a:latin typeface="Arial" charset="0"/>
                          <a:ea typeface="Times New Roman" charset="0"/>
                        </a:rPr>
                        <a:t>Associated Events</a:t>
                      </a:r>
                      <a:endParaRPr lang="en-US" sz="7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500" spc="40">
                          <a:effectLst/>
                          <a:latin typeface="Arial" charset="0"/>
                          <a:ea typeface="Times New Roman" charset="0"/>
                        </a:rPr>
                        <a:t> </a:t>
                      </a:r>
                      <a:endParaRPr lang="en-US" sz="7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4353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500" i="1" u="sng" cap="all" spc="40">
                          <a:effectLst/>
                          <a:latin typeface="Arial" charset="0"/>
                          <a:ea typeface="Times New Roman" charset="0"/>
                        </a:rPr>
                        <a:t>Lists</a:t>
                      </a:r>
                      <a:endParaRPr lang="en-US" sz="7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500" i="1" u="sng" spc="40">
                          <a:effectLst/>
                          <a:latin typeface="Arial" charset="0"/>
                          <a:ea typeface="Times New Roman" charset="0"/>
                        </a:rPr>
                        <a:t>List item</a:t>
                      </a:r>
                      <a:endParaRPr lang="en-US" sz="7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500" i="1" u="sng" spc="40">
                          <a:effectLst/>
                          <a:latin typeface="Arial" charset="0"/>
                          <a:ea typeface="Times New Roman" charset="0"/>
                        </a:rPr>
                        <a:t>Description</a:t>
                      </a:r>
                      <a:endParaRPr lang="en-US" sz="7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500" i="1" u="sng" spc="40" dirty="0">
                          <a:effectLst/>
                          <a:latin typeface="Arial" charset="0"/>
                          <a:ea typeface="Times New Roman" charset="0"/>
                        </a:rPr>
                        <a:t>Cardinality - Effect</a:t>
                      </a:r>
                      <a:endParaRPr lang="en-US" sz="700" spc="40" dirty="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6530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500" b="1" cap="all" spc="40">
                          <a:effectLst/>
                          <a:latin typeface="Arial" charset="0"/>
                          <a:ea typeface="Times New Roman" charset="0"/>
                        </a:rPr>
                        <a:t>Mfg Event State</a:t>
                      </a:r>
                      <a:endParaRPr lang="en-US" sz="7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500" spc="40">
                          <a:effectLst/>
                          <a:latin typeface="Arial" charset="0"/>
                          <a:ea typeface="Times New Roman" charset="0"/>
                        </a:rPr>
                        <a:t>Equipment </a:t>
                      </a:r>
                      <a:endParaRPr lang="en-US" sz="7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500" spc="40" dirty="0">
                          <a:effectLst/>
                          <a:latin typeface="Arial" charset="0"/>
                          <a:ea typeface="Times New Roman" charset="0"/>
                        </a:rPr>
                        <a:t>Process Equipment state is associated with. </a:t>
                      </a:r>
                      <a:endParaRPr lang="en-US" sz="700" spc="40" dirty="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500" spc="40">
                          <a:effectLst/>
                          <a:latin typeface="Arial" charset="0"/>
                          <a:ea typeface="Times New Roman" charset="0"/>
                        </a:rPr>
                        <a:t>Min:1,Max:1</a:t>
                      </a:r>
                      <a:endParaRPr lang="en-US" sz="7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184353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500" b="1" cap="all" spc="40">
                          <a:effectLst/>
                          <a:latin typeface="Arial" charset="0"/>
                          <a:ea typeface="Times New Roman" charset="0"/>
                        </a:rPr>
                        <a:t>Change Record</a:t>
                      </a:r>
                      <a:endParaRPr lang="en-US" sz="7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500" spc="40">
                          <a:effectLst/>
                          <a:latin typeface="Arial" charset="0"/>
                          <a:ea typeface="Times New Roman" charset="0"/>
                        </a:rPr>
                        <a:t>Update ID</a:t>
                      </a:r>
                      <a:endParaRPr lang="en-US" sz="700" spc="4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500" spc="40" dirty="0">
                          <a:effectLst/>
                          <a:latin typeface="Arial" charset="0"/>
                          <a:ea typeface="Times New Roman" charset="0"/>
                        </a:rPr>
                        <a:t>The value used to trigger the update.</a:t>
                      </a:r>
                      <a:endParaRPr lang="en-US" sz="700" spc="40" dirty="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500" spc="40" dirty="0">
                          <a:effectLst/>
                          <a:latin typeface="Arial" charset="0"/>
                          <a:ea typeface="Times New Roman" charset="0"/>
                        </a:rPr>
                        <a:t>Min:1Max:1- Updated</a:t>
                      </a:r>
                      <a:endParaRPr lang="en-US" sz="700" spc="40" dirty="0">
                        <a:effectLst/>
                        <a:latin typeface="Arial" charset="0"/>
                        <a:ea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62727" y="6699142"/>
            <a:ext cx="4618182" cy="201706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Copyright © 2015 ISA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498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Message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114" y="1153886"/>
            <a:ext cx="9019886" cy="530070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000" dirty="0" smtClean="0"/>
              <a:t>Contains the dictionary of terms and types / objects related to message specification (in </a:t>
            </a:r>
            <a:r>
              <a:rPr lang="en-US" sz="2000" i="1" dirty="0" smtClean="0"/>
              <a:t>mfg event definitions </a:t>
            </a:r>
            <a:r>
              <a:rPr lang="en-US" sz="2000" dirty="0" smtClean="0"/>
              <a:t>for </a:t>
            </a:r>
            <a:r>
              <a:rPr lang="en-US" sz="2000" i="1" dirty="0" smtClean="0"/>
              <a:t>mfg events</a:t>
            </a:r>
            <a:r>
              <a:rPr lang="en-US" sz="2000" dirty="0" smtClean="0"/>
              <a:t>) and </a:t>
            </a:r>
            <a:r>
              <a:rPr lang="en-US" sz="2000" i="1" dirty="0" smtClean="0"/>
              <a:t>transaction scenarios</a:t>
            </a:r>
            <a:r>
              <a:rPr lang="en-US" sz="2000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The message specification </a:t>
            </a:r>
            <a:r>
              <a:rPr lang="en-US" sz="2000" dirty="0" smtClean="0"/>
              <a:t>defines </a:t>
            </a:r>
            <a:r>
              <a:rPr lang="en-US" sz="2000" dirty="0"/>
              <a:t>fields within messages and types in enough detail to allow implementers to understand the meaning of the </a:t>
            </a:r>
            <a:r>
              <a:rPr lang="en-US" sz="2000" dirty="0" smtClean="0"/>
              <a:t>fields. </a:t>
            </a:r>
            <a:r>
              <a:rPr lang="en-US" sz="2000" dirty="0"/>
              <a:t>This includes specification </a:t>
            </a:r>
            <a:r>
              <a:rPr lang="en-US" sz="2000" dirty="0" smtClean="0"/>
              <a:t>of ISA-95 </a:t>
            </a:r>
            <a:r>
              <a:rPr lang="en-US" sz="2000" dirty="0"/>
              <a:t>objects referenced in </a:t>
            </a:r>
            <a:r>
              <a:rPr lang="en-US" sz="2000" i="1" dirty="0" smtClean="0"/>
              <a:t>mfg event definitions </a:t>
            </a:r>
            <a:r>
              <a:rPr lang="en-US" sz="2000" dirty="0" smtClean="0"/>
              <a:t>and fields with the Transaction Application Area.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b="1" u="sng" dirty="0" smtClean="0"/>
              <a:t>General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600" b="1" u="sng" dirty="0" smtClean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600" b="1" u="sng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600" b="1" u="sng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1" u="sng" dirty="0" smtClean="0"/>
              <a:t>Material Lot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600" b="1" u="sng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600" b="1" u="sng" dirty="0" smtClean="0"/>
          </a:p>
          <a:p>
            <a:pPr marL="0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sz="1600" b="1" u="sng" dirty="0" err="1" smtClean="0"/>
              <a:t>OperationsScheduled</a:t>
            </a:r>
            <a:r>
              <a:rPr lang="en-US" sz="1600" b="1" u="sng" dirty="0" smtClean="0"/>
              <a:t> </a:t>
            </a:r>
            <a:r>
              <a:rPr lang="en-US" sz="1600" b="1" u="sng" dirty="0"/>
              <a:t>Transaction (all of message content</a:t>
            </a:r>
            <a:r>
              <a:rPr lang="en-US" sz="1600" b="1" u="sng" dirty="0" smtClean="0"/>
              <a:t>)</a:t>
            </a:r>
            <a:endParaRPr lang="en-US" sz="1600" b="1" u="sn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614832"/>
              </p:ext>
            </p:extLst>
          </p:nvPr>
        </p:nvGraphicFramePr>
        <p:xfrm>
          <a:off x="240252" y="4947111"/>
          <a:ext cx="8583932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6276"/>
                <a:gridCol w="1680708"/>
                <a:gridCol w="1037622"/>
                <a:gridCol w="663588"/>
                <a:gridCol w="1212111"/>
                <a:gridCol w="1350335"/>
                <a:gridCol w="1413292"/>
              </a:tblGrid>
              <a:tr h="258211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Name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Description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Data Type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UOM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Format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Validation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Example</a:t>
                      </a:r>
                      <a:endParaRPr lang="en-US" sz="1400" b="1" dirty="0"/>
                    </a:p>
                  </a:txBody>
                  <a:tcPr/>
                </a:tc>
              </a:tr>
              <a:tr h="4531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Identifier</a:t>
                      </a:r>
                      <a:r>
                        <a:rPr lang="en-US" sz="1400" baseline="0" dirty="0" smtClean="0"/>
                        <a:t> of material lot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String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Material Lot </a:t>
                      </a:r>
                      <a:r>
                        <a:rPr lang="en-US" sz="1400" baseline="0" dirty="0" smtClean="0"/>
                        <a:t>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Unit test 33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A-3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46364" y="6116034"/>
            <a:ext cx="82644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mtClean="0"/>
              <a:t>.</a:t>
            </a:r>
            <a:endParaRPr lang="en-US" sz="16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487755"/>
              </p:ext>
            </p:extLst>
          </p:nvPr>
        </p:nvGraphicFramePr>
        <p:xfrm>
          <a:off x="240252" y="3637754"/>
          <a:ext cx="8583932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040"/>
                <a:gridCol w="1667983"/>
                <a:gridCol w="1049583"/>
                <a:gridCol w="653487"/>
                <a:gridCol w="1226820"/>
                <a:gridCol w="1318260"/>
                <a:gridCol w="1440759"/>
              </a:tblGrid>
              <a:tr h="26854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Name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Description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Data Type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UOM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Format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Validation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Example</a:t>
                      </a:r>
                      <a:endParaRPr lang="en-US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Definition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Fully qualified</a:t>
                      </a:r>
                      <a:r>
                        <a:rPr lang="en-US" sz="1400" baseline="0" dirty="0" smtClean="0"/>
                        <a:t> id of an event definition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String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Profile</a:t>
                      </a:r>
                      <a:r>
                        <a:rPr lang="en-US" sz="1400" baseline="0" dirty="0" smtClean="0"/>
                        <a:t> ID: Definition 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Definition</a:t>
                      </a:r>
                      <a:r>
                        <a:rPr lang="en-US" sz="1400" baseline="0" dirty="0" smtClean="0"/>
                        <a:t> ID: Text Validator, </a:t>
                      </a:r>
                      <a:r>
                        <a:rPr lang="en-US" sz="1400" baseline="0" dirty="0" err="1" smtClean="0"/>
                        <a:t>Nnit</a:t>
                      </a:r>
                      <a:r>
                        <a:rPr lang="en-US" sz="1400" baseline="0" dirty="0" smtClean="0"/>
                        <a:t> Test 33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Mining:</a:t>
                      </a:r>
                    </a:p>
                    <a:p>
                      <a:r>
                        <a:rPr lang="en-US" sz="1400" dirty="0" err="1" smtClean="0"/>
                        <a:t>OperationsScheduled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616720"/>
              </p:ext>
            </p:extLst>
          </p:nvPr>
        </p:nvGraphicFramePr>
        <p:xfrm>
          <a:off x="240252" y="6043108"/>
          <a:ext cx="8583932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0277"/>
                <a:gridCol w="1567341"/>
                <a:gridCol w="1031358"/>
                <a:gridCol w="643255"/>
                <a:gridCol w="1238708"/>
                <a:gridCol w="1616149"/>
                <a:gridCol w="1136844"/>
              </a:tblGrid>
              <a:tr h="185717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Name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Description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Data Type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UOM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Format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Validation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Example</a:t>
                      </a:r>
                      <a:endParaRPr lang="en-US" sz="1400" b="1" dirty="0"/>
                    </a:p>
                  </a:txBody>
                  <a:tcPr/>
                </a:tc>
              </a:tr>
              <a:tr h="4384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Application 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Identifier</a:t>
                      </a:r>
                      <a:r>
                        <a:rPr lang="en-US" sz="1400" baseline="0" dirty="0" smtClean="0"/>
                        <a:t> of material lot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String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One of supported applications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62727" y="6699142"/>
            <a:ext cx="4618182" cy="201706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Copyright © 2015 ISA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969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14" y="80686"/>
            <a:ext cx="7772977" cy="780210"/>
          </a:xfrm>
        </p:spPr>
        <p:txBody>
          <a:bodyPr/>
          <a:lstStyle/>
          <a:p>
            <a:r>
              <a:rPr lang="en-US" dirty="0" smtClean="0"/>
              <a:t>Inside the </a:t>
            </a:r>
            <a:br>
              <a:rPr lang="en-US" dirty="0" smtClean="0"/>
            </a:br>
            <a:r>
              <a:rPr lang="en-US" dirty="0" err="1" smtClean="0"/>
              <a:t>Mfg</a:t>
            </a:r>
            <a:r>
              <a:rPr lang="en-US" dirty="0" smtClean="0"/>
              <a:t> Profile Document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4" y="1107495"/>
            <a:ext cx="9001125" cy="1524280"/>
          </a:xfrm>
        </p:spPr>
        <p:txBody>
          <a:bodyPr/>
          <a:lstStyle/>
          <a:p>
            <a:r>
              <a:rPr lang="en-US" sz="1800" dirty="0" smtClean="0"/>
              <a:t>All sections are optional. The </a:t>
            </a:r>
            <a:r>
              <a:rPr lang="en-US" sz="1800" i="1" dirty="0" smtClean="0"/>
              <a:t>mfg profile </a:t>
            </a:r>
            <a:r>
              <a:rPr lang="en-US" sz="1800" dirty="0" smtClean="0"/>
              <a:t>scales down to the smallest size required (single transaction). </a:t>
            </a:r>
          </a:p>
          <a:p>
            <a:r>
              <a:rPr lang="en-US" sz="1800" dirty="0" smtClean="0"/>
              <a:t>The </a:t>
            </a:r>
            <a:r>
              <a:rPr lang="en-US" sz="1800" i="1" dirty="0" smtClean="0"/>
              <a:t>mfg </a:t>
            </a:r>
            <a:r>
              <a:rPr lang="en-US" sz="1800" i="1" dirty="0"/>
              <a:t>e</a:t>
            </a:r>
            <a:r>
              <a:rPr lang="en-US" sz="1800" i="1" dirty="0" smtClean="0"/>
              <a:t>vent profile</a:t>
            </a:r>
            <a:r>
              <a:rPr lang="en-US" sz="1800" dirty="0" smtClean="0"/>
              <a:t> identifies the allowed structure of </a:t>
            </a:r>
            <a:r>
              <a:rPr lang="en-US" sz="1800" i="1" dirty="0" smtClean="0"/>
              <a:t>mfg </a:t>
            </a:r>
            <a:r>
              <a:rPr lang="en-US" sz="1800" i="1" dirty="0"/>
              <a:t>e</a:t>
            </a:r>
            <a:r>
              <a:rPr lang="en-US" sz="1800" i="1" dirty="0" smtClean="0"/>
              <a:t>vents  </a:t>
            </a:r>
            <a:r>
              <a:rPr lang="en-US" sz="1800" dirty="0" smtClean="0"/>
              <a:t>(supported </a:t>
            </a:r>
            <a:r>
              <a:rPr lang="en-US" sz="1800" i="1" dirty="0" smtClean="0"/>
              <a:t>mfg event class </a:t>
            </a:r>
            <a:r>
              <a:rPr lang="en-US" sz="1800" dirty="0" smtClean="0"/>
              <a:t>/ </a:t>
            </a:r>
            <a:r>
              <a:rPr lang="en-US" sz="1800" i="1" dirty="0" smtClean="0"/>
              <a:t>mfg </a:t>
            </a:r>
            <a:r>
              <a:rPr lang="en-US" sz="1800" i="1" dirty="0"/>
              <a:t>e</a:t>
            </a:r>
            <a:r>
              <a:rPr lang="en-US" sz="1800" i="1" dirty="0" smtClean="0"/>
              <a:t>vent definition</a:t>
            </a:r>
            <a:r>
              <a:rPr lang="en-US" sz="1800" dirty="0" smtClean="0"/>
              <a:t>).</a:t>
            </a:r>
          </a:p>
          <a:p>
            <a:r>
              <a:rPr lang="en-US" sz="1800" dirty="0" smtClean="0"/>
              <a:t>The </a:t>
            </a:r>
            <a:r>
              <a:rPr lang="en-US" sz="1800" i="1" dirty="0" smtClean="0"/>
              <a:t>message specification </a:t>
            </a:r>
            <a:r>
              <a:rPr lang="en-US" sz="1800" dirty="0" smtClean="0"/>
              <a:t>specifies details of each message.</a:t>
            </a:r>
            <a:endParaRPr lang="en-US" sz="1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5" y="2692257"/>
            <a:ext cx="3033287" cy="37018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718" y="2708848"/>
            <a:ext cx="4576281" cy="3745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 rot="18590475">
            <a:off x="7195485" y="3646557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Informative only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62727" y="6699142"/>
            <a:ext cx="4618182" cy="201706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Copyright © 2015 ISA</a:t>
            </a:r>
            <a:endParaRPr lang="en-US" altLang="en-US"/>
          </a:p>
        </p:txBody>
      </p:sp>
      <p:sp>
        <p:nvSpPr>
          <p:cNvPr id="8" name="TextBox 7"/>
          <p:cNvSpPr txBox="1"/>
          <p:nvPr/>
        </p:nvSpPr>
        <p:spPr>
          <a:xfrm rot="18590475">
            <a:off x="549520" y="382546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Informative only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4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51014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5856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46" name="Picture 118" descr="http://resources1.news.com.au/images/2014/01/09/1226798/419633-ad5f9320-78f5-11e3-ae56-4ce697eaa265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96" y="4620255"/>
            <a:ext cx="2284732" cy="15216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2651" name="Picture 123" descr="http://www.miningphoto.com/show/66/detail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4257" y="4620255"/>
            <a:ext cx="2284732" cy="15216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72" name="Object 7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258360" y="333828"/>
            <a:ext cx="7467600" cy="9807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29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AU" sz="3200" dirty="0" smtClean="0">
                <a:solidFill>
                  <a:srgbClr val="002060"/>
                </a:solidFill>
              </a:rPr>
              <a:t>Example: Performance Tracked</a:t>
            </a:r>
            <a:endParaRPr lang="en-GB" sz="3200" dirty="0">
              <a:solidFill>
                <a:srgbClr val="00206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4993" y="1161742"/>
            <a:ext cx="9144000" cy="2774897"/>
          </a:xfrm>
          <a:prstGeom prst="rect">
            <a:avLst/>
          </a:prstGeom>
        </p:spPr>
        <p:txBody>
          <a:bodyPr>
            <a:noAutofit/>
          </a:bodyPr>
          <a:lstStyle>
            <a:lvl1pPr marL="176192" indent="-176192" algn="l" defTabSz="914290" rtl="0" eaLnBrk="1" latinLnBrk="0" hangingPunct="1">
              <a:spcBef>
                <a:spcPts val="1200"/>
              </a:spcBef>
              <a:spcAft>
                <a:spcPts val="60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4924" indent="-196826" algn="l" defTabSz="91429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243" indent="-174604" algn="l" defTabSz="91429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Char char="›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5562" indent="-174604" algn="l" defTabSz="91429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5881" indent="-184128" algn="l" defTabSz="91429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298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43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8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34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1600" dirty="0"/>
              <a:t>When work </a:t>
            </a:r>
            <a:r>
              <a:rPr lang="en-AU" sz="1600" dirty="0" smtClean="0"/>
              <a:t>is </a:t>
            </a:r>
            <a:r>
              <a:rPr lang="en-AU" sz="1600" dirty="0"/>
              <a:t>performed and </a:t>
            </a:r>
            <a:r>
              <a:rPr lang="en-AU" sz="1600" dirty="0" smtClean="0"/>
              <a:t>tracked </a:t>
            </a:r>
            <a:r>
              <a:rPr lang="en-AU" sz="1600" dirty="0"/>
              <a:t>against the Work Schedule and Operations </a:t>
            </a:r>
            <a:r>
              <a:rPr lang="en-AU" sz="1600" dirty="0" smtClean="0"/>
              <a:t>Schedule, all resource and process changes are captured for each change to involved </a:t>
            </a:r>
            <a:r>
              <a:rPr lang="en-AU" sz="1600" dirty="0"/>
              <a:t>Material Lots/</a:t>
            </a:r>
            <a:r>
              <a:rPr lang="en-AU" sz="1600" dirty="0" err="1"/>
              <a:t>Sublots</a:t>
            </a:r>
            <a:r>
              <a:rPr lang="en-AU" sz="1600" dirty="0"/>
              <a:t> </a:t>
            </a:r>
            <a:r>
              <a:rPr lang="en-AU" sz="1600" dirty="0" smtClean="0"/>
              <a:t>by </a:t>
            </a:r>
            <a:r>
              <a:rPr lang="en-AU" sz="1600" dirty="0"/>
              <a:t>the Tracking function </a:t>
            </a:r>
            <a:r>
              <a:rPr lang="en-AU" sz="1600" dirty="0" smtClean="0"/>
              <a:t>before it published the </a:t>
            </a:r>
            <a:r>
              <a:rPr lang="en-AU" sz="1600" dirty="0"/>
              <a:t>event </a:t>
            </a:r>
            <a:r>
              <a:rPr lang="en-AU" sz="1600" dirty="0" smtClean="0"/>
              <a:t>as feedback to </a:t>
            </a:r>
            <a:r>
              <a:rPr lang="en-AU" sz="1600" dirty="0"/>
              <a:t>the Scheduling and Detailed Scheduling F</a:t>
            </a:r>
            <a:r>
              <a:rPr lang="en-AU" sz="1600" dirty="0" smtClean="0"/>
              <a:t>unctions.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AU" sz="16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1600" dirty="0" smtClean="0"/>
              <a:t>The </a:t>
            </a:r>
            <a:r>
              <a:rPr lang="en-AU" sz="1600" dirty="0" err="1" smtClean="0"/>
              <a:t>WorkTracked</a:t>
            </a:r>
            <a:r>
              <a:rPr lang="en-AU" sz="1600" dirty="0" smtClean="0"/>
              <a:t> schema comprised of changed objects (added</a:t>
            </a:r>
            <a:r>
              <a:rPr lang="en-AU" sz="1600" dirty="0"/>
              <a:t>, changed or deleted</a:t>
            </a:r>
            <a:r>
              <a:rPr lang="en-AU" sz="1600" dirty="0" smtClean="0"/>
              <a:t>):</a:t>
            </a:r>
            <a:endParaRPr lang="en-AU" sz="16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/>
              <a:t> </a:t>
            </a:r>
            <a:r>
              <a:rPr lang="en-AU" sz="1600" dirty="0" smtClean="0"/>
              <a:t>   </a:t>
            </a:r>
            <a:r>
              <a:rPr lang="en-AU" sz="1600" dirty="0" err="1" smtClean="0"/>
              <a:t>OperationsPerformance</a:t>
            </a:r>
            <a:r>
              <a:rPr lang="en-AU" sz="1600" dirty="0" smtClean="0"/>
              <a:t>, </a:t>
            </a:r>
            <a:r>
              <a:rPr lang="en-AU" sz="1600" dirty="0" err="1" smtClean="0"/>
              <a:t>WorkPerformance</a:t>
            </a:r>
            <a:r>
              <a:rPr lang="en-AU" sz="1600" dirty="0" smtClean="0"/>
              <a:t>, Material Lots and Material Sub Lots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AU" sz="16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1600" dirty="0"/>
              <a:t>When work </a:t>
            </a:r>
            <a:r>
              <a:rPr lang="en-AU" sz="1600" dirty="0" smtClean="0"/>
              <a:t>is performed, for instance, to move ore from </a:t>
            </a:r>
            <a:r>
              <a:rPr lang="en-AU" sz="1600" dirty="0"/>
              <a:t>an open pit mine to a pre-crusher </a:t>
            </a:r>
            <a:r>
              <a:rPr lang="en-AU" sz="1600" dirty="0" smtClean="0"/>
              <a:t>stockpile, the </a:t>
            </a:r>
            <a:r>
              <a:rPr lang="en-AU" sz="1600" dirty="0"/>
              <a:t>tonnes </a:t>
            </a:r>
            <a:r>
              <a:rPr lang="en-AU" sz="1600" dirty="0" smtClean="0"/>
              <a:t>and quality </a:t>
            </a:r>
            <a:r>
              <a:rPr lang="en-AU" sz="1600" dirty="0"/>
              <a:t>of the </a:t>
            </a:r>
            <a:r>
              <a:rPr lang="en-AU" sz="1600" dirty="0" smtClean="0"/>
              <a:t>material </a:t>
            </a:r>
            <a:r>
              <a:rPr lang="en-AU" sz="1600" dirty="0"/>
              <a:t>change at each location because of the </a:t>
            </a:r>
            <a:r>
              <a:rPr lang="en-AU" sz="1600" dirty="0" smtClean="0"/>
              <a:t>move.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 smtClean="0"/>
              <a:t>   Changes to Material Lots are </a:t>
            </a:r>
            <a:r>
              <a:rPr lang="en-AU" sz="1600" dirty="0"/>
              <a:t>captured prior to </a:t>
            </a:r>
            <a:r>
              <a:rPr lang="en-AU" sz="1600" dirty="0" smtClean="0"/>
              <a:t>Material activity being reported </a:t>
            </a:r>
            <a:r>
              <a:rPr lang="en-AU" sz="1600" dirty="0"/>
              <a:t>back to p</a:t>
            </a:r>
            <a:r>
              <a:rPr lang="en-AU" sz="1600" dirty="0" smtClean="0"/>
              <a:t>lanning.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368306" y="4703940"/>
            <a:ext cx="201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i="1" dirty="0" smtClean="0">
                <a:solidFill>
                  <a:schemeClr val="bg1"/>
                </a:solidFill>
              </a:rPr>
              <a:t>Stockpile</a:t>
            </a:r>
            <a:endParaRPr lang="en-GB" sz="1200" b="1" i="1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051010" y="4284908"/>
            <a:ext cx="321423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400" i="1" dirty="0" smtClean="0"/>
              <a:t>Blasted ore is moved from the open pit mine to a pre-crusher stockpile</a:t>
            </a:r>
            <a:endParaRPr lang="en-GB" sz="1400" i="1" dirty="0" err="1" smtClean="0"/>
          </a:p>
        </p:txBody>
      </p:sp>
      <p:sp>
        <p:nvSpPr>
          <p:cNvPr id="61" name="Content Placeholder 2"/>
          <p:cNvSpPr txBox="1">
            <a:spLocks/>
          </p:cNvSpPr>
          <p:nvPr/>
        </p:nvSpPr>
        <p:spPr>
          <a:xfrm>
            <a:off x="440669" y="4980939"/>
            <a:ext cx="8229600" cy="1107040"/>
          </a:xfrm>
          <a:prstGeom prst="rect">
            <a:avLst/>
          </a:prstGeom>
        </p:spPr>
        <p:txBody>
          <a:bodyPr>
            <a:noAutofit/>
          </a:bodyPr>
          <a:lstStyle>
            <a:lvl1pPr marL="176192" indent="-176192" algn="l" defTabSz="914290" rtl="0" eaLnBrk="1" latinLnBrk="0" hangingPunct="1">
              <a:spcBef>
                <a:spcPts val="1200"/>
              </a:spcBef>
              <a:spcAft>
                <a:spcPts val="60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4924" indent="-196826" algn="l" defTabSz="91429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243" indent="-174604" algn="l" defTabSz="91429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Char char="›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5562" indent="-174604" algn="l" defTabSz="91429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5881" indent="-184128" algn="l" defTabSz="91429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298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43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8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34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AU" dirty="0" smtClean="0"/>
          </a:p>
        </p:txBody>
      </p:sp>
      <p:sp>
        <p:nvSpPr>
          <p:cNvPr id="66" name="Line Callout 1 65"/>
          <p:cNvSpPr/>
          <p:nvPr/>
        </p:nvSpPr>
        <p:spPr>
          <a:xfrm>
            <a:off x="3384988" y="5282220"/>
            <a:ext cx="1042634" cy="713942"/>
          </a:xfrm>
          <a:prstGeom prst="borderCallout1">
            <a:avLst>
              <a:gd name="adj1" fmla="val 18750"/>
              <a:gd name="adj2" fmla="val -8333"/>
              <a:gd name="adj3" fmla="val 17720"/>
              <a:gd name="adj4" fmla="val -12873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sz="1400" dirty="0" smtClean="0"/>
              <a:t>Tonnes</a:t>
            </a:r>
          </a:p>
          <a:p>
            <a:endParaRPr lang="en-AU" sz="1400" dirty="0" smtClean="0"/>
          </a:p>
          <a:p>
            <a:r>
              <a:rPr lang="en-AU" sz="1400" dirty="0" smtClean="0"/>
              <a:t>Quality</a:t>
            </a:r>
            <a:endParaRPr lang="en-GB" sz="1400" dirty="0"/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4227095" y="5317958"/>
            <a:ext cx="1" cy="29337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227096" y="5659458"/>
            <a:ext cx="0" cy="311522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Line Callout 1 73"/>
          <p:cNvSpPr/>
          <p:nvPr/>
        </p:nvSpPr>
        <p:spPr>
          <a:xfrm>
            <a:off x="5326083" y="5285805"/>
            <a:ext cx="1042634" cy="713942"/>
          </a:xfrm>
          <a:prstGeom prst="borderCallout1">
            <a:avLst>
              <a:gd name="adj1" fmla="val 18750"/>
              <a:gd name="adj2" fmla="val 110140"/>
              <a:gd name="adj3" fmla="val 60820"/>
              <a:gd name="adj4" fmla="val 17162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sz="1400" dirty="0" smtClean="0"/>
              <a:t>Tonnes</a:t>
            </a:r>
          </a:p>
          <a:p>
            <a:endParaRPr lang="en-AU" sz="1400" dirty="0" smtClean="0"/>
          </a:p>
          <a:p>
            <a:r>
              <a:rPr lang="en-AU" sz="1400" dirty="0" smtClean="0"/>
              <a:t>Quality</a:t>
            </a:r>
            <a:endParaRPr lang="en-GB" sz="1400" dirty="0"/>
          </a:p>
        </p:txBody>
      </p:sp>
      <p:cxnSp>
        <p:nvCxnSpPr>
          <p:cNvPr id="77" name="Straight Arrow Connector 76"/>
          <p:cNvCxnSpPr/>
          <p:nvPr/>
        </p:nvCxnSpPr>
        <p:spPr>
          <a:xfrm flipH="1" flipV="1">
            <a:off x="6208296" y="5307077"/>
            <a:ext cx="1" cy="3202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6208296" y="5680116"/>
            <a:ext cx="0" cy="311522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Line Callout 1 79"/>
          <p:cNvSpPr/>
          <p:nvPr/>
        </p:nvSpPr>
        <p:spPr>
          <a:xfrm>
            <a:off x="7001091" y="4155941"/>
            <a:ext cx="1449737" cy="410405"/>
          </a:xfrm>
          <a:prstGeom prst="borderCallout1">
            <a:avLst>
              <a:gd name="adj1" fmla="val 27738"/>
              <a:gd name="adj2" fmla="val -8333"/>
              <a:gd name="adj3" fmla="val 132051"/>
              <a:gd name="adj4" fmla="val -4528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sz="1400" dirty="0" smtClean="0"/>
              <a:t>Material moved</a:t>
            </a:r>
            <a:endParaRPr lang="en-GB" sz="1400" dirty="0"/>
          </a:p>
        </p:txBody>
      </p:sp>
      <p:sp>
        <p:nvSpPr>
          <p:cNvPr id="81" name="TextBox 80"/>
          <p:cNvSpPr txBox="1"/>
          <p:nvPr/>
        </p:nvSpPr>
        <p:spPr>
          <a:xfrm>
            <a:off x="3154481" y="5056659"/>
            <a:ext cx="15036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600" dirty="0" smtClean="0"/>
              <a:t>Material Lot</a:t>
            </a:r>
            <a:endParaRPr lang="en-GB" sz="1600" dirty="0" err="1" smtClean="0"/>
          </a:p>
        </p:txBody>
      </p:sp>
      <p:sp>
        <p:nvSpPr>
          <p:cNvPr id="82" name="TextBox 81"/>
          <p:cNvSpPr txBox="1"/>
          <p:nvPr/>
        </p:nvSpPr>
        <p:spPr>
          <a:xfrm>
            <a:off x="5158323" y="5057495"/>
            <a:ext cx="13754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600" dirty="0" smtClean="0"/>
              <a:t>Material Lot</a:t>
            </a:r>
            <a:endParaRPr lang="en-GB" sz="1600" dirty="0" err="1" smtClean="0"/>
          </a:p>
        </p:txBody>
      </p:sp>
      <p:sp>
        <p:nvSpPr>
          <p:cNvPr id="83" name="TextBox 82"/>
          <p:cNvSpPr txBox="1"/>
          <p:nvPr/>
        </p:nvSpPr>
        <p:spPr>
          <a:xfrm>
            <a:off x="5737587" y="3936640"/>
            <a:ext cx="384617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600" dirty="0" smtClean="0"/>
              <a:t>Operations / Work Performance</a:t>
            </a:r>
            <a:endParaRPr lang="en-GB" sz="1600" dirty="0" err="1" smtClean="0"/>
          </a:p>
        </p:txBody>
      </p:sp>
      <p:sp>
        <p:nvSpPr>
          <p:cNvPr id="3" name="AutoShape 116" descr="Image result for excavator iron o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2" name="AutoShape 121" descr="Image result for stockpile mine truc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cxnSp>
        <p:nvCxnSpPr>
          <p:cNvPr id="14" name="Curved Connector 13"/>
          <p:cNvCxnSpPr/>
          <p:nvPr/>
        </p:nvCxnSpPr>
        <p:spPr>
          <a:xfrm>
            <a:off x="2385128" y="4793581"/>
            <a:ext cx="4349129" cy="16011"/>
          </a:xfrm>
          <a:prstGeom prst="curvedConnector3">
            <a:avLst>
              <a:gd name="adj1" fmla="val 50000"/>
            </a:avLst>
          </a:prstGeom>
          <a:ln w="22225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62727" y="6699142"/>
            <a:ext cx="4618182" cy="201706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Copyright © 2015 ISA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32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" name="Object 7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0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215831" y="180761"/>
            <a:ext cx="7467600" cy="9807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29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AU" sz="3200" dirty="0" smtClean="0">
                <a:solidFill>
                  <a:srgbClr val="002060"/>
                </a:solidFill>
              </a:rPr>
              <a:t>Example: Performance Tracked</a:t>
            </a:r>
            <a:br>
              <a:rPr lang="en-AU" sz="3200" dirty="0" smtClean="0">
                <a:solidFill>
                  <a:srgbClr val="002060"/>
                </a:solidFill>
              </a:rPr>
            </a:br>
            <a:r>
              <a:rPr lang="en-AU" sz="3200" dirty="0" smtClean="0">
                <a:solidFill>
                  <a:srgbClr val="002060"/>
                </a:solidFill>
              </a:rPr>
              <a:t>Publish-Subscribe</a:t>
            </a:r>
            <a:endParaRPr lang="en-GB" sz="3200" dirty="0">
              <a:solidFill>
                <a:srgbClr val="002060"/>
              </a:solidFill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46538" y="1245680"/>
            <a:ext cx="8997462" cy="5101957"/>
          </a:xfrm>
          <a:prstGeom prst="rect">
            <a:avLst/>
          </a:prstGeom>
        </p:spPr>
        <p:txBody>
          <a:bodyPr>
            <a:noAutofit/>
          </a:bodyPr>
          <a:lstStyle>
            <a:lvl1pPr marL="176192" indent="-176192" algn="l" defTabSz="914290" rtl="0" eaLnBrk="1" latinLnBrk="0" hangingPunct="1">
              <a:spcBef>
                <a:spcPts val="1200"/>
              </a:spcBef>
              <a:spcAft>
                <a:spcPts val="60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4924" indent="-196826" algn="l" defTabSz="91429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243" indent="-174604" algn="l" defTabSz="91429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Char char="›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5562" indent="-174604" algn="l" defTabSz="91429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5881" indent="-184128" algn="l" defTabSz="91429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298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43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8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34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1600" dirty="0" smtClean="0"/>
              <a:t>The </a:t>
            </a:r>
            <a:r>
              <a:rPr lang="en-AU" sz="1600" dirty="0" err="1" smtClean="0"/>
              <a:t>PerformanceTracked</a:t>
            </a:r>
            <a:r>
              <a:rPr lang="en-AU" sz="1600" dirty="0" smtClean="0"/>
              <a:t> schema </a:t>
            </a:r>
            <a:r>
              <a:rPr lang="en-US" sz="1600" dirty="0" smtClean="0"/>
              <a:t>comprised </a:t>
            </a:r>
            <a:r>
              <a:rPr lang="en-US" sz="1600" dirty="0"/>
              <a:t>of changed objects (added, changed or deleted):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AU" sz="1600" dirty="0" smtClean="0"/>
              <a:t>    </a:t>
            </a:r>
            <a:r>
              <a:rPr lang="en-AU" sz="1600" dirty="0" err="1" smtClean="0"/>
              <a:t>OperationsPerformance</a:t>
            </a:r>
            <a:r>
              <a:rPr lang="en-AU" sz="1600" dirty="0" smtClean="0"/>
              <a:t>, </a:t>
            </a:r>
            <a:r>
              <a:rPr lang="en-AU" sz="1600" dirty="0" err="1" smtClean="0"/>
              <a:t>WorkPerformance</a:t>
            </a:r>
            <a:r>
              <a:rPr lang="en-AU" sz="1600" dirty="0"/>
              <a:t>,</a:t>
            </a:r>
            <a:r>
              <a:rPr lang="en-AU" sz="1600" dirty="0" smtClean="0"/>
              <a:t> Material Lots and Material Sub Lots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AU" sz="1600" dirty="0" smtClean="0"/>
              <a:t> </a:t>
            </a:r>
            <a:endParaRPr lang="en-US" sz="1600" dirty="0" smtClean="0"/>
          </a:p>
          <a:p>
            <a:pPr lvl="1"/>
            <a:r>
              <a:rPr lang="en-US" sz="1600" dirty="0" smtClean="0"/>
              <a:t> </a:t>
            </a:r>
            <a:r>
              <a:rPr lang="en-US" sz="1600" b="1" dirty="0" smtClean="0"/>
              <a:t>Sender(s) (Publishers)</a:t>
            </a:r>
          </a:p>
          <a:p>
            <a:pPr lvl="2"/>
            <a:r>
              <a:rPr lang="en-US" sz="1600" b="1" dirty="0" smtClean="0"/>
              <a:t>L3: Tracking</a:t>
            </a:r>
          </a:p>
          <a:p>
            <a:pPr lvl="3"/>
            <a:r>
              <a:rPr lang="en-US" sz="1600" b="1" dirty="0" smtClean="0"/>
              <a:t>Activity: Movement and update to Material Lots</a:t>
            </a:r>
          </a:p>
          <a:p>
            <a:pPr lvl="2"/>
            <a:r>
              <a:rPr lang="en-US" sz="1600" b="1" dirty="0" smtClean="0"/>
              <a:t>Publish to</a:t>
            </a:r>
          </a:p>
          <a:p>
            <a:pPr lvl="3"/>
            <a:r>
              <a:rPr lang="en-US" sz="1600" b="1" dirty="0" smtClean="0"/>
              <a:t>Topic: Enterprise/Tracking/Production</a:t>
            </a:r>
          </a:p>
          <a:p>
            <a:pPr lvl="3"/>
            <a:r>
              <a:rPr lang="en-US" sz="1600" b="1" dirty="0" smtClean="0"/>
              <a:t>Verb: Notify</a:t>
            </a:r>
          </a:p>
          <a:p>
            <a:pPr lvl="3"/>
            <a:r>
              <a:rPr lang="en-US" sz="1600" b="1" dirty="0" smtClean="0"/>
              <a:t>Noun: ‘Performance Tracked Event’</a:t>
            </a:r>
          </a:p>
          <a:p>
            <a:pPr lvl="1"/>
            <a:r>
              <a:rPr lang="en-US" sz="1600" b="1" dirty="0" smtClean="0"/>
              <a:t>Receiver(s) (Subscribers)</a:t>
            </a:r>
          </a:p>
          <a:p>
            <a:pPr lvl="2"/>
            <a:r>
              <a:rPr lang="en-US" sz="1600" b="1" dirty="0" smtClean="0"/>
              <a:t>L3: Detailed Scheduling </a:t>
            </a:r>
          </a:p>
          <a:p>
            <a:pPr lvl="3"/>
            <a:r>
              <a:rPr lang="en-US" sz="1600" b="1" dirty="0" smtClean="0"/>
              <a:t>Activity:  Update remaining quantities on Job Orders and update resource properties</a:t>
            </a:r>
          </a:p>
          <a:p>
            <a:pPr lvl="2"/>
            <a:r>
              <a:rPr lang="en-US" sz="1600" b="1" dirty="0" smtClean="0"/>
              <a:t>L4:  Level 4 Functions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62727" y="6699142"/>
            <a:ext cx="4618182" cy="201706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Copyright © 2015 ISA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6851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14" y="569781"/>
            <a:ext cx="7772977" cy="591050"/>
          </a:xfrm>
        </p:spPr>
        <p:txBody>
          <a:bodyPr/>
          <a:lstStyle/>
          <a:p>
            <a:r>
              <a:rPr lang="en-US" sz="3200" dirty="0" smtClean="0">
                <a:solidFill>
                  <a:srgbClr val="002060"/>
                </a:solidFill>
              </a:rPr>
              <a:t>Example: Operations Scheduled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261684"/>
            <a:ext cx="8574612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1400" spc="40" dirty="0">
                <a:latin typeface="Arial" charset="0"/>
                <a:ea typeface="Times New Roman" charset="0"/>
              </a:rPr>
              <a:t>The Planning, Detailed Scheduling, </a:t>
            </a:r>
            <a:r>
              <a:rPr lang="en-US" sz="1400" spc="40" dirty="0" smtClean="0">
                <a:latin typeface="Arial" charset="0"/>
                <a:ea typeface="Times New Roman" charset="0"/>
              </a:rPr>
              <a:t>Data Collection (Historian) </a:t>
            </a:r>
            <a:r>
              <a:rPr lang="en-US" sz="1400" spc="40" dirty="0">
                <a:latin typeface="Arial" charset="0"/>
                <a:ea typeface="Times New Roman" charset="0"/>
              </a:rPr>
              <a:t>and Inventory Tracking applications subscribe to the Production topic. The Planning application only wants updates at the Business level and applies a filter to receive only Business level </a:t>
            </a:r>
            <a:r>
              <a:rPr lang="en-US" sz="1400" i="1" spc="40" dirty="0" smtClean="0">
                <a:latin typeface="Arial" charset="0"/>
                <a:ea typeface="Times New Roman" charset="0"/>
              </a:rPr>
              <a:t>mfg events</a:t>
            </a:r>
            <a:r>
              <a:rPr lang="en-US" sz="1400" spc="40" dirty="0">
                <a:latin typeface="Arial" charset="0"/>
                <a:ea typeface="Times New Roman" charset="0"/>
              </a:rPr>
              <a:t>. </a:t>
            </a:r>
            <a:r>
              <a:rPr lang="en-US" sz="1400" spc="40" dirty="0" smtClean="0">
                <a:latin typeface="Arial" charset="0"/>
                <a:ea typeface="Times New Roman" charset="0"/>
              </a:rPr>
              <a:t>This </a:t>
            </a:r>
            <a:r>
              <a:rPr lang="en-US" sz="1400" spc="40" dirty="0">
                <a:latin typeface="Arial" charset="0"/>
                <a:ea typeface="Times New Roman" charset="0"/>
              </a:rPr>
              <a:t>is achieved by subscribing with a filter of </a:t>
            </a:r>
            <a:r>
              <a:rPr lang="en-US" sz="1400" i="1" spc="40" dirty="0" smtClean="0">
                <a:latin typeface="Arial" charset="0"/>
                <a:ea typeface="Times New Roman" charset="0"/>
              </a:rPr>
              <a:t>mfg events</a:t>
            </a:r>
            <a:r>
              <a:rPr lang="en-US" sz="1400" spc="40" dirty="0" smtClean="0">
                <a:latin typeface="Arial" charset="0"/>
                <a:ea typeface="Times New Roman" charset="0"/>
              </a:rPr>
              <a:t> </a:t>
            </a:r>
            <a:r>
              <a:rPr lang="en-US" sz="1400" spc="40" dirty="0">
                <a:latin typeface="Arial" charset="0"/>
                <a:ea typeface="Times New Roman" charset="0"/>
              </a:rPr>
              <a:t>that have membership with the Business level </a:t>
            </a:r>
            <a:r>
              <a:rPr lang="en-US" sz="1400" spc="40" dirty="0" smtClean="0">
                <a:latin typeface="Arial" charset="0"/>
                <a:ea typeface="Times New Roman" charset="0"/>
              </a:rPr>
              <a:t>mfg event level </a:t>
            </a:r>
            <a:r>
              <a:rPr lang="en-US" sz="1400" spc="40" dirty="0">
                <a:latin typeface="Arial" charset="0"/>
                <a:ea typeface="Times New Roman" charset="0"/>
              </a:rPr>
              <a:t>c</a:t>
            </a:r>
            <a:r>
              <a:rPr lang="en-US" sz="1400" spc="40" dirty="0" smtClean="0">
                <a:latin typeface="Arial" charset="0"/>
                <a:ea typeface="Times New Roman" charset="0"/>
              </a:rPr>
              <a:t>lass</a:t>
            </a:r>
            <a:r>
              <a:rPr lang="en-US" sz="1400" spc="40" dirty="0">
                <a:latin typeface="Arial" charset="0"/>
                <a:ea typeface="Times New Roman" charset="0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sz="1400" spc="40" dirty="0">
                <a:latin typeface="Arial" charset="0"/>
                <a:ea typeface="Times New Roman" charset="0"/>
              </a:rPr>
              <a:t>The planning system posts an ‘Operations Rescheduled’ </a:t>
            </a:r>
            <a:r>
              <a:rPr lang="en-US" sz="1400" i="1" spc="40" dirty="0" smtClean="0">
                <a:latin typeface="Arial" charset="0"/>
                <a:ea typeface="Times New Roman" charset="0"/>
              </a:rPr>
              <a:t>mfg event </a:t>
            </a:r>
            <a:r>
              <a:rPr lang="en-US" sz="1400" spc="40" dirty="0">
                <a:latin typeface="Arial" charset="0"/>
                <a:ea typeface="Times New Roman" charset="0"/>
              </a:rPr>
              <a:t>which contains the new OperationsSchedule as </a:t>
            </a:r>
            <a:r>
              <a:rPr lang="en-US" sz="1400" spc="40" dirty="0" smtClean="0">
                <a:latin typeface="Arial" charset="0"/>
                <a:ea typeface="Times New Roman" charset="0"/>
              </a:rPr>
              <a:t>an ISA-95 object in a </a:t>
            </a:r>
            <a:r>
              <a:rPr lang="en-US" sz="1400" i="1" spc="40" dirty="0" smtClean="0">
                <a:latin typeface="Arial" charset="0"/>
                <a:ea typeface="Times New Roman" charset="0"/>
              </a:rPr>
              <a:t>mfg event record </a:t>
            </a:r>
            <a:r>
              <a:rPr lang="en-US" sz="1400" spc="40" dirty="0">
                <a:latin typeface="Arial" charset="0"/>
                <a:ea typeface="Times New Roman" charset="0"/>
              </a:rPr>
              <a:t>with the </a:t>
            </a:r>
            <a:r>
              <a:rPr lang="en-US" sz="1400" spc="40" dirty="0" smtClean="0">
                <a:latin typeface="Arial" charset="0"/>
                <a:ea typeface="Times New Roman" charset="0"/>
              </a:rPr>
              <a:t>action ‘Created</a:t>
            </a:r>
            <a:r>
              <a:rPr lang="en-US" sz="1400" spc="40" dirty="0">
                <a:latin typeface="Arial" charset="0"/>
                <a:ea typeface="Times New Roman" charset="0"/>
              </a:rPr>
              <a:t>’. The </a:t>
            </a:r>
            <a:r>
              <a:rPr lang="en-US" sz="1400" i="1" spc="40" dirty="0" smtClean="0">
                <a:latin typeface="Arial" charset="0"/>
                <a:ea typeface="Times New Roman" charset="0"/>
              </a:rPr>
              <a:t>mfg event definition</a:t>
            </a:r>
            <a:r>
              <a:rPr lang="en-US" sz="1400" spc="40" dirty="0" smtClean="0">
                <a:latin typeface="Arial" charset="0"/>
                <a:ea typeface="Times New Roman" charset="0"/>
              </a:rPr>
              <a:t> for operations rescheduled is a member of  the Mfg Event Level class of </a:t>
            </a:r>
            <a:r>
              <a:rPr lang="en-US" sz="1400" spc="40" dirty="0">
                <a:latin typeface="Arial" charset="0"/>
                <a:ea typeface="Times New Roman" charset="0"/>
              </a:rPr>
              <a:t>Business.</a:t>
            </a:r>
          </a:p>
          <a:p>
            <a:pPr algn="just">
              <a:spcAft>
                <a:spcPts val="600"/>
              </a:spcAft>
            </a:pPr>
            <a:r>
              <a:rPr lang="en-US" sz="1400" spc="40" dirty="0">
                <a:latin typeface="Arial" charset="0"/>
                <a:ea typeface="Times New Roman" charset="0"/>
              </a:rPr>
              <a:t>The Historian application has subscribed to the Production </a:t>
            </a:r>
            <a:r>
              <a:rPr lang="en-US" sz="1400" i="1" spc="40" dirty="0" smtClean="0">
                <a:latin typeface="Arial" charset="0"/>
                <a:ea typeface="Times New Roman" charset="0"/>
              </a:rPr>
              <a:t>mfg events </a:t>
            </a:r>
            <a:r>
              <a:rPr lang="en-US" sz="1400" spc="40" dirty="0">
                <a:latin typeface="Arial" charset="0"/>
                <a:ea typeface="Times New Roman" charset="0"/>
              </a:rPr>
              <a:t>topic and receive notifications of the OperationsRescheduled </a:t>
            </a:r>
            <a:r>
              <a:rPr lang="en-US" sz="1400" i="1" spc="40" dirty="0" smtClean="0">
                <a:latin typeface="Arial" charset="0"/>
                <a:ea typeface="Times New Roman" charset="0"/>
              </a:rPr>
              <a:t>mfg event </a:t>
            </a:r>
            <a:r>
              <a:rPr lang="en-US" sz="1400" spc="40" dirty="0">
                <a:latin typeface="Arial" charset="0"/>
                <a:ea typeface="Times New Roman" charset="0"/>
              </a:rPr>
              <a:t>occurrence. The Historian also subscribed to all topics available in the zone / conduits of the system with no filters to build a complete history of </a:t>
            </a:r>
            <a:r>
              <a:rPr lang="en-US" sz="1400" i="1" spc="40" dirty="0" smtClean="0">
                <a:latin typeface="Arial" charset="0"/>
                <a:ea typeface="Times New Roman" charset="0"/>
              </a:rPr>
              <a:t>mfg events </a:t>
            </a:r>
            <a:r>
              <a:rPr lang="en-US" sz="1400" spc="40" dirty="0">
                <a:latin typeface="Arial" charset="0"/>
                <a:ea typeface="Times New Roman" charset="0"/>
              </a:rPr>
              <a:t>in the production system. This includes observations of manufacturing equipment state and commands from level 2 systems</a:t>
            </a:r>
            <a:r>
              <a:rPr lang="en-US" sz="1400" spc="40" dirty="0" smtClean="0">
                <a:latin typeface="Arial" charset="0"/>
                <a:ea typeface="Times New Roman" charset="0"/>
              </a:rPr>
              <a:t>. Allowing drill down to process information if required.</a:t>
            </a:r>
            <a:endParaRPr lang="en-US" sz="1400" spc="40" dirty="0">
              <a:latin typeface="Arial" charset="0"/>
              <a:ea typeface="Times New Roman" charset="0"/>
            </a:endParaRPr>
          </a:p>
          <a:p>
            <a:pPr algn="just">
              <a:spcAft>
                <a:spcPts val="600"/>
              </a:spcAft>
            </a:pPr>
            <a:r>
              <a:rPr lang="en-US" sz="1400" spc="40" dirty="0">
                <a:latin typeface="Arial" charset="0"/>
                <a:ea typeface="Times New Roman" charset="0"/>
              </a:rPr>
              <a:t>The </a:t>
            </a:r>
            <a:r>
              <a:rPr lang="en-US" sz="1400" i="1" spc="40" dirty="0" smtClean="0">
                <a:latin typeface="Arial" charset="0"/>
                <a:ea typeface="Times New Roman" charset="0"/>
              </a:rPr>
              <a:t>mfg </a:t>
            </a:r>
            <a:r>
              <a:rPr lang="en-US" sz="1400" i="1" spc="40" dirty="0">
                <a:latin typeface="Arial" charset="0"/>
                <a:ea typeface="Times New Roman" charset="0"/>
              </a:rPr>
              <a:t>e</a:t>
            </a:r>
            <a:r>
              <a:rPr lang="en-US" sz="1400" i="1" spc="40" dirty="0" smtClean="0">
                <a:latin typeface="Arial" charset="0"/>
                <a:ea typeface="Times New Roman" charset="0"/>
              </a:rPr>
              <a:t>vent definitions </a:t>
            </a:r>
            <a:r>
              <a:rPr lang="en-US" sz="1400" spc="40" dirty="0">
                <a:latin typeface="Arial" charset="0"/>
                <a:ea typeface="Times New Roman" charset="0"/>
              </a:rPr>
              <a:t>related to scheduling are members of </a:t>
            </a:r>
            <a:r>
              <a:rPr lang="en-US" sz="1400" spc="40" dirty="0" smtClean="0">
                <a:latin typeface="Arial" charset="0"/>
                <a:ea typeface="Times New Roman" charset="0"/>
              </a:rPr>
              <a:t>a Scheduling </a:t>
            </a:r>
            <a:r>
              <a:rPr lang="en-US" sz="1400" spc="40" dirty="0">
                <a:latin typeface="Arial" charset="0"/>
                <a:ea typeface="Times New Roman" charset="0"/>
              </a:rPr>
              <a:t>Mfg Event Class. </a:t>
            </a:r>
          </a:p>
          <a:p>
            <a:pPr algn="just">
              <a:spcAft>
                <a:spcPts val="600"/>
              </a:spcAft>
            </a:pPr>
            <a:r>
              <a:rPr lang="en-US" sz="1400" spc="40" dirty="0">
                <a:latin typeface="Arial" charset="0"/>
                <a:ea typeface="Times New Roman" charset="0"/>
              </a:rPr>
              <a:t>The Planning, Detailed Scheduling and Execution System Filter out extraneous </a:t>
            </a:r>
            <a:r>
              <a:rPr lang="en-US" sz="1400" i="1" spc="40" dirty="0" smtClean="0">
                <a:latin typeface="Arial" charset="0"/>
                <a:ea typeface="Times New Roman" charset="0"/>
              </a:rPr>
              <a:t>mfg events </a:t>
            </a:r>
            <a:r>
              <a:rPr lang="en-US" sz="1400" spc="40" dirty="0">
                <a:latin typeface="Arial" charset="0"/>
                <a:ea typeface="Times New Roman" charset="0"/>
              </a:rPr>
              <a:t>by subscribing to </a:t>
            </a:r>
            <a:r>
              <a:rPr lang="en-US" sz="1400" i="1" spc="40" dirty="0" smtClean="0">
                <a:latin typeface="Arial" charset="0"/>
                <a:ea typeface="Times New Roman" charset="0"/>
              </a:rPr>
              <a:t>mfg events </a:t>
            </a:r>
            <a:r>
              <a:rPr lang="en-US" sz="1400" spc="40" dirty="0">
                <a:latin typeface="Arial" charset="0"/>
                <a:ea typeface="Times New Roman" charset="0"/>
              </a:rPr>
              <a:t>whose definitions are members of the Scheduling </a:t>
            </a:r>
            <a:r>
              <a:rPr lang="en-US" sz="1400" i="1" spc="40" dirty="0" smtClean="0">
                <a:latin typeface="Arial" charset="0"/>
                <a:ea typeface="Times New Roman" charset="0"/>
              </a:rPr>
              <a:t>mfg event class</a:t>
            </a:r>
            <a:r>
              <a:rPr lang="en-US" sz="1400" spc="40" dirty="0">
                <a:latin typeface="Arial" charset="0"/>
                <a:ea typeface="Times New Roman" charset="0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sz="1400" spc="40" dirty="0">
                <a:latin typeface="Arial" charset="0"/>
                <a:ea typeface="Times New Roman" charset="0"/>
              </a:rPr>
              <a:t>The Detailed Scheduling application generates an updated work schedule that caters for the changes introduced by the new operations schedule. This activity is published as a </a:t>
            </a:r>
            <a:r>
              <a:rPr lang="en-US" sz="1400" spc="40" dirty="0" err="1">
                <a:latin typeface="Arial" charset="0"/>
                <a:ea typeface="Times New Roman" charset="0"/>
              </a:rPr>
              <a:t>WorkReScheduled</a:t>
            </a:r>
            <a:r>
              <a:rPr lang="en-US" sz="1400" spc="40" dirty="0">
                <a:latin typeface="Arial" charset="0"/>
                <a:ea typeface="Times New Roman" charset="0"/>
              </a:rPr>
              <a:t> </a:t>
            </a:r>
            <a:r>
              <a:rPr lang="en-US" sz="1400" i="1" spc="40" dirty="0">
                <a:latin typeface="Arial" charset="0"/>
                <a:ea typeface="Times New Roman" charset="0"/>
              </a:rPr>
              <a:t>m</a:t>
            </a:r>
            <a:r>
              <a:rPr lang="en-US" sz="1400" i="1" spc="40" dirty="0" smtClean="0">
                <a:latin typeface="Arial" charset="0"/>
                <a:ea typeface="Times New Roman" charset="0"/>
              </a:rPr>
              <a:t>fg event </a:t>
            </a:r>
            <a:r>
              <a:rPr lang="en-US" sz="1400" spc="40" dirty="0">
                <a:latin typeface="Arial" charset="0"/>
                <a:ea typeface="Times New Roman" charset="0"/>
              </a:rPr>
              <a:t>to the same Production </a:t>
            </a:r>
            <a:r>
              <a:rPr lang="en-US" sz="1400" i="1" spc="40" dirty="0" smtClean="0">
                <a:latin typeface="Arial" charset="0"/>
                <a:ea typeface="Times New Roman" charset="0"/>
              </a:rPr>
              <a:t>mfg events </a:t>
            </a:r>
            <a:r>
              <a:rPr lang="en-US" sz="1400" spc="40" dirty="0">
                <a:latin typeface="Arial" charset="0"/>
                <a:ea typeface="Times New Roman" charset="0"/>
              </a:rPr>
              <a:t>topic  with the </a:t>
            </a:r>
            <a:r>
              <a:rPr lang="en-US" sz="1400" i="1" spc="40" dirty="0" smtClean="0">
                <a:latin typeface="Arial" charset="0"/>
                <a:ea typeface="Times New Roman" charset="0"/>
              </a:rPr>
              <a:t>mfg event level </a:t>
            </a:r>
            <a:r>
              <a:rPr lang="en-US" sz="1400" spc="40" dirty="0">
                <a:latin typeface="Arial" charset="0"/>
                <a:ea typeface="Times New Roman" charset="0"/>
              </a:rPr>
              <a:t>set to Work. </a:t>
            </a:r>
            <a:r>
              <a:rPr lang="en-US" sz="1400" spc="40" dirty="0" smtClean="0">
                <a:latin typeface="Arial" charset="0"/>
                <a:ea typeface="Times New Roman" charset="0"/>
              </a:rPr>
              <a:t>(this </a:t>
            </a:r>
            <a:r>
              <a:rPr lang="en-US" sz="1400" spc="40" dirty="0">
                <a:latin typeface="Arial" charset="0"/>
                <a:ea typeface="Times New Roman" charset="0"/>
              </a:rPr>
              <a:t>is achieved by the </a:t>
            </a:r>
            <a:r>
              <a:rPr lang="en-US" sz="1400" i="1" spc="40" dirty="0" smtClean="0">
                <a:latin typeface="Arial" charset="0"/>
                <a:ea typeface="Times New Roman" charset="0"/>
              </a:rPr>
              <a:t>mfg events</a:t>
            </a:r>
            <a:r>
              <a:rPr lang="en-US" sz="1400" spc="40" dirty="0" smtClean="0">
                <a:latin typeface="Arial" charset="0"/>
                <a:ea typeface="Times New Roman" charset="0"/>
              </a:rPr>
              <a:t> </a:t>
            </a:r>
            <a:r>
              <a:rPr lang="en-US" sz="1400" spc="40" dirty="0">
                <a:latin typeface="Arial" charset="0"/>
                <a:ea typeface="Times New Roman" charset="0"/>
              </a:rPr>
              <a:t>definition being a member of the Work Mfg Event Level Class.</a:t>
            </a:r>
          </a:p>
          <a:p>
            <a:pPr algn="just">
              <a:spcAft>
                <a:spcPts val="600"/>
              </a:spcAft>
            </a:pPr>
            <a:r>
              <a:rPr lang="en-US" sz="1400" spc="40" dirty="0">
                <a:latin typeface="Arial" charset="0"/>
                <a:ea typeface="Times New Roman" charset="0"/>
              </a:rPr>
              <a:t>The Inventory Tracking applications receiving the information and updates its internal structures based on the material content holding in readiness for analysis by planners. </a:t>
            </a:r>
            <a:endParaRPr lang="en-US" sz="1400" spc="40" dirty="0">
              <a:effectLst/>
              <a:latin typeface="Arial" charset="0"/>
              <a:ea typeface="Times New Roman" charset="0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62727" y="6699142"/>
            <a:ext cx="4618182" cy="201706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Copyright © 2015 ISA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283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53" y="104799"/>
            <a:ext cx="7772977" cy="457975"/>
          </a:xfrm>
        </p:spPr>
        <p:txBody>
          <a:bodyPr/>
          <a:lstStyle/>
          <a:p>
            <a:r>
              <a:rPr lang="en-US" sz="3200" dirty="0" smtClean="0">
                <a:solidFill>
                  <a:srgbClr val="002060"/>
                </a:solidFill>
              </a:rPr>
              <a:t>Transaction Scenario for </a:t>
            </a:r>
            <a:br>
              <a:rPr lang="en-US" sz="3200" dirty="0" smtClean="0">
                <a:solidFill>
                  <a:srgbClr val="002060"/>
                </a:solidFill>
              </a:rPr>
            </a:br>
            <a:r>
              <a:rPr lang="en-US" sz="3200" dirty="0" smtClean="0">
                <a:solidFill>
                  <a:srgbClr val="002060"/>
                </a:solidFill>
              </a:rPr>
              <a:t>Operations Scheduled</a:t>
            </a:r>
            <a:endParaRPr lang="en-US" sz="3200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26" b="4086"/>
          <a:stretch/>
        </p:blipFill>
        <p:spPr>
          <a:xfrm>
            <a:off x="85060" y="1378424"/>
            <a:ext cx="8963406" cy="4839721"/>
          </a:xfrm>
          <a:prstGeom prst="rect">
            <a:avLst/>
          </a:prstGeo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62727" y="6699142"/>
            <a:ext cx="4618182" cy="201706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Copyright © 2015 ISA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419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58" y="500822"/>
            <a:ext cx="7988187" cy="780210"/>
          </a:xfrm>
        </p:spPr>
        <p:txBody>
          <a:bodyPr/>
          <a:lstStyle/>
          <a:p>
            <a:r>
              <a:rPr lang="en-US" dirty="0" smtClean="0"/>
              <a:t>Outcome of PCM WG Meeting in 08 2015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4" y="1159816"/>
            <a:ext cx="8892841" cy="4885384"/>
          </a:xfrm>
        </p:spPr>
        <p:txBody>
          <a:bodyPr/>
          <a:lstStyle/>
          <a:p>
            <a:pPr marL="0" lvl="1" indent="3175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/>
              <a:t>Problem Statement:</a:t>
            </a:r>
          </a:p>
          <a:p>
            <a:pPr marL="344488" lvl="1" indent="-341313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Part 5 has no method to </a:t>
            </a:r>
            <a:r>
              <a:rPr lang="en-US" dirty="0"/>
              <a:t>specify an exchange of a bundle of verb/noun messages to ensure transactional </a:t>
            </a:r>
            <a:r>
              <a:rPr lang="en-US" dirty="0" smtClean="0"/>
              <a:t>integrity.</a:t>
            </a:r>
          </a:p>
          <a:p>
            <a:pPr marL="344488" lvl="1" indent="-341313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This </a:t>
            </a:r>
            <a:r>
              <a:rPr lang="en-US" dirty="0"/>
              <a:t>causes data inconsistencies within the </a:t>
            </a:r>
            <a:r>
              <a:rPr lang="en-US" dirty="0" smtClean="0"/>
              <a:t>receiving systems.</a:t>
            </a:r>
          </a:p>
          <a:p>
            <a:pPr marL="344488" lvl="1" indent="-341313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S</a:t>
            </a:r>
            <a:r>
              <a:rPr lang="en-US" dirty="0" smtClean="0"/>
              <a:t>ender </a:t>
            </a:r>
            <a:r>
              <a:rPr lang="en-US" dirty="0"/>
              <a:t>is unable to specify exchange with </a:t>
            </a:r>
            <a:r>
              <a:rPr lang="en-US" dirty="0" smtClean="0"/>
              <a:t>sufficient </a:t>
            </a:r>
            <a:r>
              <a:rPr lang="en-US" dirty="0"/>
              <a:t>context to the Receiver in a single transaction.</a:t>
            </a:r>
          </a:p>
          <a:p>
            <a:pPr marL="0" lvl="1" indent="3175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Common </a:t>
            </a:r>
            <a:r>
              <a:rPr lang="en-US" dirty="0" smtClean="0"/>
              <a:t>Level 3 MOM patterns include:</a:t>
            </a:r>
          </a:p>
          <a:p>
            <a:pPr marL="571500" lvl="2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Sender </a:t>
            </a:r>
            <a:r>
              <a:rPr lang="en-US" dirty="0"/>
              <a:t>defines the scope of the </a:t>
            </a:r>
            <a:r>
              <a:rPr lang="en-US" dirty="0" smtClean="0"/>
              <a:t>transaction</a:t>
            </a:r>
          </a:p>
          <a:p>
            <a:pPr marL="571500" lvl="2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Multiple </a:t>
            </a:r>
            <a:r>
              <a:rPr lang="en-US" dirty="0"/>
              <a:t>independent receivers of the </a:t>
            </a:r>
            <a:r>
              <a:rPr lang="en-US" dirty="0" smtClean="0"/>
              <a:t>transaction are typical</a:t>
            </a:r>
          </a:p>
          <a:p>
            <a:pPr marL="571500" lvl="2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There </a:t>
            </a:r>
            <a:r>
              <a:rPr lang="en-US" dirty="0"/>
              <a:t>is a pattern which isn’t </a:t>
            </a:r>
            <a:r>
              <a:rPr lang="en-US" dirty="0" smtClean="0"/>
              <a:t>command or request/response.</a:t>
            </a:r>
            <a:endParaRPr lang="en-US" dirty="0"/>
          </a:p>
          <a:p>
            <a:pPr marL="0" lvl="1" indent="3175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/>
              <a:t>Discussion Parking Lot </a:t>
            </a:r>
          </a:p>
          <a:p>
            <a:pPr marL="342900" lvl="1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  <a:r>
              <a:rPr lang="en-US" dirty="0" smtClean="0"/>
              <a:t>ow </a:t>
            </a:r>
            <a:r>
              <a:rPr lang="en-US" dirty="0"/>
              <a:t>to handle errors in alignment with ISA-95 Part 5.</a:t>
            </a:r>
          </a:p>
          <a:p>
            <a:pPr marL="0" lvl="1" indent="3175"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55752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8" y="500822"/>
            <a:ext cx="8312652" cy="780210"/>
          </a:xfrm>
        </p:spPr>
        <p:txBody>
          <a:bodyPr/>
          <a:lstStyle/>
          <a:p>
            <a:r>
              <a:rPr lang="en-US" dirty="0" smtClean="0"/>
              <a:t>Principles for Evolving </a:t>
            </a:r>
            <a:r>
              <a:rPr lang="en-US" dirty="0" err="1" smtClean="0"/>
              <a:t>Mfg</a:t>
            </a:r>
            <a:r>
              <a:rPr lang="en-US" dirty="0" smtClean="0"/>
              <a:t> Event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4" y="1159816"/>
            <a:ext cx="8892841" cy="4885384"/>
          </a:xfrm>
        </p:spPr>
        <p:txBody>
          <a:bodyPr/>
          <a:lstStyle/>
          <a:p>
            <a:r>
              <a:rPr lang="en-US" sz="2000" dirty="0" smtClean="0"/>
              <a:t>Minimize </a:t>
            </a:r>
            <a:r>
              <a:rPr lang="en-US" sz="2000" dirty="0"/>
              <a:t>implementation cost and risk of the </a:t>
            </a:r>
            <a:r>
              <a:rPr lang="en-US" sz="2000" dirty="0" smtClean="0"/>
              <a:t>solution</a:t>
            </a:r>
            <a:endParaRPr lang="en-US" sz="2000" dirty="0"/>
          </a:p>
          <a:p>
            <a:r>
              <a:rPr lang="en-US" sz="2000" dirty="0" smtClean="0"/>
              <a:t>Maximize </a:t>
            </a:r>
            <a:r>
              <a:rPr lang="en-US" sz="2000" dirty="0"/>
              <a:t>simplicity of the solution for end user and vendor </a:t>
            </a:r>
            <a:r>
              <a:rPr lang="en-US" sz="2000" dirty="0" smtClean="0"/>
              <a:t>partners</a:t>
            </a:r>
            <a:endParaRPr lang="en-US" sz="2000" dirty="0"/>
          </a:p>
          <a:p>
            <a:r>
              <a:rPr lang="en-US" sz="2000" dirty="0" smtClean="0"/>
              <a:t>Guarantee </a:t>
            </a:r>
            <a:r>
              <a:rPr lang="en-US" sz="2000" dirty="0"/>
              <a:t>application data </a:t>
            </a:r>
            <a:r>
              <a:rPr lang="en-US" sz="2000" dirty="0" smtClean="0"/>
              <a:t>consistency</a:t>
            </a:r>
            <a:endParaRPr lang="en-US" sz="2000" dirty="0"/>
          </a:p>
          <a:p>
            <a:r>
              <a:rPr lang="en-US" sz="2000" dirty="0" smtClean="0"/>
              <a:t>No </a:t>
            </a:r>
            <a:r>
              <a:rPr lang="en-US" sz="2000" dirty="0"/>
              <a:t>duplication of functionality between systems (i.e. ensure multiple application vendors do not need to build the same functionality</a:t>
            </a:r>
            <a:r>
              <a:rPr lang="en-US" sz="2000" dirty="0" smtClean="0"/>
              <a:t>)</a:t>
            </a:r>
            <a:endParaRPr lang="en-US" sz="2000" dirty="0"/>
          </a:p>
          <a:p>
            <a:r>
              <a:rPr lang="en-US" sz="2000" dirty="0" smtClean="0"/>
              <a:t>Maximize use </a:t>
            </a:r>
            <a:r>
              <a:rPr lang="en-US" sz="2000" dirty="0"/>
              <a:t>of Commercial Off-The-Shelf (COTS) </a:t>
            </a:r>
            <a:r>
              <a:rPr lang="en-US" sz="2000" dirty="0" smtClean="0"/>
              <a:t>products</a:t>
            </a:r>
            <a:endParaRPr lang="en-US" sz="2000" dirty="0"/>
          </a:p>
          <a:p>
            <a:r>
              <a:rPr lang="en-US" sz="2000" dirty="0" smtClean="0"/>
              <a:t>Supports </a:t>
            </a:r>
            <a:r>
              <a:rPr lang="en-US" sz="2000" dirty="0"/>
              <a:t>non-ESB and ESB messaging </a:t>
            </a:r>
            <a:r>
              <a:rPr lang="en-US" sz="2000" dirty="0" smtClean="0"/>
              <a:t>approaches</a:t>
            </a:r>
            <a:endParaRPr lang="en-US" sz="2000" dirty="0"/>
          </a:p>
          <a:p>
            <a:r>
              <a:rPr lang="en-US" sz="2000" dirty="0" smtClean="0"/>
              <a:t>Appropriate </a:t>
            </a:r>
            <a:r>
              <a:rPr lang="en-US" sz="2000" dirty="0"/>
              <a:t>use of ISA-95 and B2MML</a:t>
            </a:r>
          </a:p>
          <a:p>
            <a:r>
              <a:rPr lang="en-US" sz="2000" dirty="0" smtClean="0"/>
              <a:t>Be </a:t>
            </a:r>
            <a:r>
              <a:rPr lang="en-US" sz="2000" dirty="0"/>
              <a:t>independent of implementation</a:t>
            </a:r>
          </a:p>
          <a:p>
            <a:r>
              <a:rPr lang="en-US" sz="2000" dirty="0" smtClean="0"/>
              <a:t>Promote </a:t>
            </a:r>
            <a:r>
              <a:rPr lang="en-US" sz="2000" dirty="0"/>
              <a:t>loosely-coupled systems</a:t>
            </a:r>
          </a:p>
          <a:p>
            <a:r>
              <a:rPr lang="en-US" sz="2000" dirty="0" smtClean="0"/>
              <a:t>Promote </a:t>
            </a:r>
            <a:r>
              <a:rPr lang="en-US" sz="2000" dirty="0"/>
              <a:t>implementations </a:t>
            </a:r>
            <a:r>
              <a:rPr lang="en-US" sz="2000" dirty="0" smtClean="0"/>
              <a:t>requiring only needed standard parts, not all</a:t>
            </a:r>
            <a:endParaRPr lang="en-US" sz="2000" dirty="0"/>
          </a:p>
          <a:p>
            <a:r>
              <a:rPr lang="en-US" sz="2000" dirty="0" smtClean="0"/>
              <a:t>Support </a:t>
            </a:r>
            <a:r>
              <a:rPr lang="en-US" sz="2000" dirty="0"/>
              <a:t>a variety of conversation elements (series of related messages)</a:t>
            </a:r>
          </a:p>
          <a:p>
            <a:r>
              <a:rPr lang="en-US" sz="2000" dirty="0" smtClean="0"/>
              <a:t>Support global/choreographed and </a:t>
            </a:r>
            <a:r>
              <a:rPr lang="en-US" sz="2000" dirty="0"/>
              <a:t>localized/orchestrated </a:t>
            </a:r>
            <a:r>
              <a:rPr lang="en-US" sz="2000" dirty="0" smtClean="0"/>
              <a:t>collaboration</a:t>
            </a:r>
            <a:endParaRPr lang="en-US" sz="2000" dirty="0"/>
          </a:p>
          <a:p>
            <a:r>
              <a:rPr lang="en-US" sz="2000" dirty="0" smtClean="0"/>
              <a:t>Recommend </a:t>
            </a:r>
            <a:r>
              <a:rPr lang="en-US" sz="2000" dirty="0"/>
              <a:t>solutions </a:t>
            </a:r>
            <a:r>
              <a:rPr lang="en-US" sz="2000" dirty="0" smtClean="0"/>
              <a:t>consistent with standard parts, possibly new parts</a:t>
            </a:r>
            <a:endParaRPr lang="en-US" sz="2000" dirty="0"/>
          </a:p>
          <a:p>
            <a:r>
              <a:rPr lang="en-US" sz="2000" dirty="0" smtClean="0"/>
              <a:t>Collect and </a:t>
            </a:r>
            <a:r>
              <a:rPr lang="en-US" sz="2000" dirty="0"/>
              <a:t>d</a:t>
            </a:r>
            <a:r>
              <a:rPr lang="en-US" sz="2000" dirty="0" smtClean="0"/>
              <a:t>ocument implementation trade-offs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82018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58" y="500822"/>
            <a:ext cx="7772977" cy="780210"/>
          </a:xfrm>
        </p:spPr>
        <p:txBody>
          <a:bodyPr/>
          <a:lstStyle/>
          <a:p>
            <a:r>
              <a:rPr lang="en-US" dirty="0" smtClean="0"/>
              <a:t>Why is </a:t>
            </a:r>
            <a:r>
              <a:rPr lang="en-US" dirty="0" err="1" smtClean="0"/>
              <a:t>Mfg</a:t>
            </a:r>
            <a:r>
              <a:rPr lang="en-US" dirty="0" smtClean="0"/>
              <a:t> Event Support </a:t>
            </a:r>
            <a:r>
              <a:rPr lang="en-US" dirty="0"/>
              <a:t>R</a:t>
            </a:r>
            <a:r>
              <a:rPr lang="en-US" dirty="0" smtClean="0"/>
              <a:t>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4" y="1286816"/>
            <a:ext cx="8892841" cy="4885384"/>
          </a:xfrm>
        </p:spPr>
        <p:txBody>
          <a:bodyPr/>
          <a:lstStyle/>
          <a:p>
            <a:r>
              <a:rPr lang="en-US" dirty="0" smtClean="0"/>
              <a:t>Summary</a:t>
            </a:r>
          </a:p>
          <a:p>
            <a:pPr lvl="1"/>
            <a:r>
              <a:rPr lang="en-US" dirty="0" smtClean="0"/>
              <a:t>Distributed systems increasingly require flexible loosely coupled messaging systems provided by event driven message exchange patterns</a:t>
            </a:r>
          </a:p>
          <a:p>
            <a:pPr lvl="1"/>
            <a:r>
              <a:rPr lang="en-US" dirty="0" smtClean="0"/>
              <a:t>Internet of Things (</a:t>
            </a:r>
            <a:r>
              <a:rPr lang="en-US" dirty="0" err="1" smtClean="0"/>
              <a:t>IoT</a:t>
            </a:r>
            <a:r>
              <a:rPr lang="en-US" dirty="0" smtClean="0"/>
              <a:t>) and Industrial Internet demand lightweight asynchronous event driven communications</a:t>
            </a:r>
          </a:p>
          <a:p>
            <a:pPr lvl="1"/>
            <a:r>
              <a:rPr lang="en-US" dirty="0" smtClean="0"/>
              <a:t>Current ISA-95 verbs emphasize database / system synchronous transactions which do not address current market developments and demands</a:t>
            </a:r>
          </a:p>
          <a:p>
            <a:pPr lvl="1"/>
            <a:r>
              <a:rPr lang="en-US" dirty="0" smtClean="0"/>
              <a:t>Practitioners require more flexible, extensible ISA-95 models to allow customization of ISA-95 transactions to meet specific  industry / individual implementation requirements.</a:t>
            </a:r>
          </a:p>
          <a:p>
            <a:pPr marL="228600" lvl="1" indent="0">
              <a:buNone/>
            </a:pPr>
            <a:endParaRPr lang="en-US" dirty="0" smtClean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62727" y="6638982"/>
            <a:ext cx="4618182" cy="20170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en-US" sz="900" smtClean="0"/>
              <a:t>Copyright © 2015 ISA</a:t>
            </a: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95586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MAC_Blue">
  <a:themeElements>
    <a:clrScheme name="OMAC_Blu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MAC_Blu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lnDef>
  </a:objectDefaults>
  <a:extraClrSchemeLst>
    <a:extraClrScheme>
      <a:clrScheme name="OMAC_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MAC_Blu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MAC_Blu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MAC_Blu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MAC_Blu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MAC_Blu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MAC_Blu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MAC_Blu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MAC_Blu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MAC_Blu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MAC_Blu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MAC_Blu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EF19533617304D94D3386B7E7D1252" ma:contentTypeVersion="" ma:contentTypeDescription="Create a new document." ma:contentTypeScope="" ma:versionID="0c87fb00f4fd6a514e14301fc9d18f85">
  <xsd:schema xmlns:xsd="http://www.w3.org/2001/XMLSchema" xmlns:xs="http://www.w3.org/2001/XMLSchema" xmlns:p="http://schemas.microsoft.com/office/2006/metadata/properties" xmlns:ns2="e8923a89-d00a-4079-95b1-58cf6ead7985" xmlns:ns3="21ea7271-3699-4380-990f-02f1b65e2204" targetNamespace="http://schemas.microsoft.com/office/2006/metadata/properties" ma:root="true" ma:fieldsID="640b1f35d99e6372b6455caac2056e0e" ns2:_="" ns3:_="">
    <xsd:import namespace="e8923a89-d00a-4079-95b1-58cf6ead7985"/>
    <xsd:import namespace="21ea7271-3699-4380-990f-02f1b65e220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Short_x0020_Document_x0020_Description" minOccurs="0"/>
                <xsd:element ref="ns3:Link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923a89-d00a-4079-95b1-58cf6ead798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ea7271-3699-4380-990f-02f1b65e22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Short_x0020_Document_x0020_Description" ma:index="14" nillable="true" ma:displayName="Short Description" ma:description="Include a short description of the document" ma:internalName="Short_x0020_Document_x0020_Description">
      <xsd:simpleType>
        <xsd:restriction base="dms:Note">
          <xsd:maxLength value="255"/>
        </xsd:restriction>
      </xsd:simpleType>
    </xsd:element>
    <xsd:element name="Link_x0020_" ma:index="15" nillable="true" ma:displayName="Link" ma:description="Provide a link where additional information had been upload" ma:format="Hyperlink" ma:internalName="Link_x0020_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nk_x0020_ xmlns="21ea7271-3699-4380-990f-02f1b65e2204">
      <Url xsi:nil="true"/>
      <Description xsi:nil="true"/>
    </Link_x0020_>
    <Short_x0020_Document_x0020_Description xmlns="21ea7271-3699-4380-990f-02f1b65e2204" xsi:nil="true"/>
  </documentManagement>
</p:properties>
</file>

<file path=customXml/itemProps1.xml><?xml version="1.0" encoding="utf-8"?>
<ds:datastoreItem xmlns:ds="http://schemas.openxmlformats.org/officeDocument/2006/customXml" ds:itemID="{BEC87D0D-163C-448D-9045-FAB80E7346A0}"/>
</file>

<file path=customXml/itemProps2.xml><?xml version="1.0" encoding="utf-8"?>
<ds:datastoreItem xmlns:ds="http://schemas.openxmlformats.org/officeDocument/2006/customXml" ds:itemID="{7DA0F7C7-4123-44B1-BC5A-E7F2A989EC7B}"/>
</file>

<file path=customXml/itemProps3.xml><?xml version="1.0" encoding="utf-8"?>
<ds:datastoreItem xmlns:ds="http://schemas.openxmlformats.org/officeDocument/2006/customXml" ds:itemID="{0BAB6559-21D5-435A-8FE9-EA3FE6E7A48E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17055</TotalTime>
  <Words>6639</Words>
  <Application>Microsoft Office PowerPoint</Application>
  <PresentationFormat>On-screen Show (4:3)</PresentationFormat>
  <Paragraphs>852</Paragraphs>
  <Slides>69</Slides>
  <Notes>29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1" baseType="lpstr">
      <vt:lpstr>OMAC_Blue</vt:lpstr>
      <vt:lpstr>think-cell Slide</vt:lpstr>
      <vt:lpstr>ISA-95 Mfg Event Model and the Notification Transaction</vt:lpstr>
      <vt:lpstr>You Will Learn</vt:lpstr>
      <vt:lpstr>Overview</vt:lpstr>
      <vt:lpstr>Event Model Time line</vt:lpstr>
      <vt:lpstr>Industry 4.0, Internet of Things (IoT) Industrial Internet of Things (IIoT)</vt:lpstr>
      <vt:lpstr>Manufacturers have the same challenges</vt:lpstr>
      <vt:lpstr>Outcome of PCM WG Meeting in 08 2015</vt:lpstr>
      <vt:lpstr>Principles for Evolving Mfg Event Model</vt:lpstr>
      <vt:lpstr>Why is Mfg Event Support Required</vt:lpstr>
      <vt:lpstr>What is a Notification?</vt:lpstr>
      <vt:lpstr>NOTIFY Transaction Scenario Examples</vt:lpstr>
      <vt:lpstr>NOTIFY Transaction Scenario Examples</vt:lpstr>
      <vt:lpstr>Mfg Event</vt:lpstr>
      <vt:lpstr>Mfg Event Model</vt:lpstr>
      <vt:lpstr>Mfg Event</vt:lpstr>
      <vt:lpstr>Class changes from last meeting</vt:lpstr>
      <vt:lpstr>Mfg Event and Mfg Event Definition</vt:lpstr>
      <vt:lpstr>Configuring Event Structure with  Mfg Event Definition Templates</vt:lpstr>
      <vt:lpstr>Mfg Event Definition summary</vt:lpstr>
      <vt:lpstr>The Mfg Event Profile</vt:lpstr>
      <vt:lpstr>Mfg Event Model Objects</vt:lpstr>
      <vt:lpstr>Mfg Event Model Objects</vt:lpstr>
      <vt:lpstr>Why Mfg Events Support is required in ISA-95</vt:lpstr>
      <vt:lpstr>Industry 4.0, Industrial Internet, and the Internet of Things (IoT)</vt:lpstr>
      <vt:lpstr>Inside Existing and Evolving  Manufacturing Plants</vt:lpstr>
      <vt:lpstr>Why is Mfg Event Support Required</vt:lpstr>
      <vt:lpstr>Event Driven Architecture (EDA)</vt:lpstr>
      <vt:lpstr>EDA concepts</vt:lpstr>
      <vt:lpstr>Event Driven Architecture</vt:lpstr>
      <vt:lpstr>ESB – Enterprise Service Bus</vt:lpstr>
      <vt:lpstr>SOA – Service Orientated Architecture</vt:lpstr>
      <vt:lpstr>Event Driven Architecture (EDA)</vt:lpstr>
      <vt:lpstr>Event Driven Architecture (EDA)</vt:lpstr>
      <vt:lpstr>Event Concepts: Process Centric and Data Centric</vt:lpstr>
      <vt:lpstr>Event Concepts: Process Centric and Data Centric</vt:lpstr>
      <vt:lpstr>Process Choreography and Orchestration Concepts</vt:lpstr>
      <vt:lpstr>EDA concepts</vt:lpstr>
      <vt:lpstr>What is a Notification</vt:lpstr>
      <vt:lpstr>What is a Notification?</vt:lpstr>
      <vt:lpstr>NOTIFY Transaction Scenario Examples</vt:lpstr>
      <vt:lpstr>NOTIFY Transaction Scenario Examples</vt:lpstr>
      <vt:lpstr>What is Mfg Event?</vt:lpstr>
      <vt:lpstr>Mfg Event</vt:lpstr>
      <vt:lpstr>Mfg Event</vt:lpstr>
      <vt:lpstr>Mfg Event Model</vt:lpstr>
      <vt:lpstr>Mfg Event in ISA-95 Transactions</vt:lpstr>
      <vt:lpstr>Mfg Event</vt:lpstr>
      <vt:lpstr>Mfg Event and Mfg Event Definition</vt:lpstr>
      <vt:lpstr>Mfg Event Definition Object</vt:lpstr>
      <vt:lpstr>Configuring Event Structure with  Mfg Event Definition Templates</vt:lpstr>
      <vt:lpstr>Mfg Event Definition summary</vt:lpstr>
      <vt:lpstr>Fundamental Mfg Event  Classifications / Grouping</vt:lpstr>
      <vt:lpstr>Mfg Event Model Objects</vt:lpstr>
      <vt:lpstr>Mfg Event Model Objects</vt:lpstr>
      <vt:lpstr>Mfg Event Transaction Scenarios</vt:lpstr>
      <vt:lpstr>Mfg Event Transaction Scenarios</vt:lpstr>
      <vt:lpstr>Mfg Event Definition summary</vt:lpstr>
      <vt:lpstr>What is the Mfg Event Profile?</vt:lpstr>
      <vt:lpstr>The Mfg Event Profile</vt:lpstr>
      <vt:lpstr>Using Mfg Profile Documents</vt:lpstr>
      <vt:lpstr>Mfg Event Description</vt:lpstr>
      <vt:lpstr>Transactions Scenarios and  Message Definitions</vt:lpstr>
      <vt:lpstr>The Message Specification</vt:lpstr>
      <vt:lpstr>Inside the  Mfg Profile Document Template</vt:lpstr>
      <vt:lpstr>Examples</vt:lpstr>
      <vt:lpstr>PowerPoint Presentation</vt:lpstr>
      <vt:lpstr>PowerPoint Presentation</vt:lpstr>
      <vt:lpstr>Example: Operations Scheduled</vt:lpstr>
      <vt:lpstr>Transaction Scenario for  Operations Scheduled</vt:lpstr>
    </vt:vector>
  </TitlesOfParts>
  <Company>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Gavan Hood</dc:creator>
  <cp:lastModifiedBy>David Hinkler - PMP</cp:lastModifiedBy>
  <cp:revision>497</cp:revision>
  <dcterms:created xsi:type="dcterms:W3CDTF">2015-07-15T04:54:56Z</dcterms:created>
  <dcterms:modified xsi:type="dcterms:W3CDTF">2016-04-04T11:43:54Z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0x01010072EF19533617304D94D3386B7E7D1252</vt:lpwstr>
  </property>
</Properties>
</file>